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61" r:id="rId2"/>
    <p:sldId id="257" r:id="rId3"/>
    <p:sldId id="347" r:id="rId4"/>
    <p:sldId id="275" r:id="rId5"/>
    <p:sldId id="276" r:id="rId6"/>
    <p:sldId id="277" r:id="rId7"/>
    <p:sldId id="279" r:id="rId8"/>
    <p:sldId id="280" r:id="rId9"/>
    <p:sldId id="342" r:id="rId10"/>
    <p:sldId id="281" r:id="rId11"/>
    <p:sldId id="282" r:id="rId12"/>
    <p:sldId id="336" r:id="rId13"/>
    <p:sldId id="335" r:id="rId14"/>
    <p:sldId id="345" r:id="rId15"/>
    <p:sldId id="354" r:id="rId16"/>
    <p:sldId id="337" r:id="rId17"/>
    <p:sldId id="351" r:id="rId18"/>
    <p:sldId id="344" r:id="rId19"/>
    <p:sldId id="346" r:id="rId20"/>
    <p:sldId id="340" r:id="rId21"/>
    <p:sldId id="341" r:id="rId22"/>
    <p:sldId id="334" r:id="rId23"/>
    <p:sldId id="343" r:id="rId24"/>
    <p:sldId id="349" r:id="rId25"/>
    <p:sldId id="348" r:id="rId26"/>
    <p:sldId id="274" r:id="rId27"/>
  </p:sldIdLst>
  <p:sldSz cx="12192000" cy="6858000"/>
  <p:notesSz cx="6858000" cy="9144000"/>
  <p:defaultTextStyle>
    <a:defPPr>
      <a:defRPr lang="en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800" b="1" dirty="0"/>
              <a:t>Sertifikuotų viešojo maitinimo įstaigų kiekis </a:t>
            </a:r>
            <a:r>
              <a:rPr lang="ru-RU" sz="1800" b="1" dirty="0"/>
              <a:t>2011-2020</a:t>
            </a:r>
            <a:r>
              <a:rPr lang="en-GB" sz="1800" b="1" dirty="0"/>
              <a:t> m.</a:t>
            </a:r>
            <a:r>
              <a:rPr lang="ru-RU" sz="1800" b="1" dirty="0"/>
              <a:t> </a:t>
            </a:r>
            <a:endParaRPr lang="lt-LT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Sertifikuotų Įstaigų sk.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2015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138</c:v>
                </c:pt>
                <c:pt idx="1">
                  <c:v>1503</c:v>
                </c:pt>
                <c:pt idx="2">
                  <c:v>3248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02-432B-8979-3962DF26B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1903136"/>
        <c:axId val="361910352"/>
      </c:barChart>
      <c:catAx>
        <c:axId val="36190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910352"/>
        <c:crosses val="autoZero"/>
        <c:auto val="1"/>
        <c:lblAlgn val="ctr"/>
        <c:lblOffset val="100"/>
        <c:noMultiLvlLbl val="0"/>
      </c:catAx>
      <c:valAx>
        <c:axId val="36191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90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15E74-D3DD-4E30-AFD4-C080597E8A0F}" type="datetimeFigureOut">
              <a:rPr lang="lt-LT" smtClean="0"/>
              <a:t>2024-05-21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2BCBD-174E-4F8E-A246-EE081B32E84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38752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0EE6E-CB29-43A9-9BEC-2452EAB17A0E}" type="slidenum">
              <a:rPr lang="lt-LT" smtClean="0"/>
              <a:t>16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16657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0EE6E-CB29-43A9-9BEC-2452EAB17A0E}" type="slidenum">
              <a:rPr lang="lt-LT" smtClean="0"/>
              <a:t>17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200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0EE6E-CB29-43A9-9BEC-2452EAB17A0E}" type="slidenum">
              <a:rPr lang="lt-LT" smtClean="0"/>
              <a:t>22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65831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0EE6E-CB29-43A9-9BEC-2452EAB17A0E}" type="slidenum">
              <a:rPr lang="lt-LT" smtClean="0"/>
              <a:t>23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59571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0EE6E-CB29-43A9-9BEC-2452EAB17A0E}" type="slidenum">
              <a:rPr lang="lt-LT" smtClean="0"/>
              <a:t>24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18429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0EE6E-CB29-43A9-9BEC-2452EAB17A0E}" type="slidenum">
              <a:rPr lang="lt-LT" smtClean="0"/>
              <a:t>25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95587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d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05/21/2024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A0599C-1975-B141-967F-CA8B63E637E0}"/>
              </a:ext>
            </a:extLst>
          </p:cNvPr>
          <p:cNvSpPr/>
          <p:nvPr userDrawn="1"/>
        </p:nvSpPr>
        <p:spPr>
          <a:xfrm>
            <a:off x="4706754" y="0"/>
            <a:ext cx="748524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4999A4-2EE9-5D4C-9414-45FBC7097889}"/>
              </a:ext>
            </a:extLst>
          </p:cNvPr>
          <p:cNvSpPr/>
          <p:nvPr userDrawn="1"/>
        </p:nvSpPr>
        <p:spPr>
          <a:xfrm>
            <a:off x="0" y="0"/>
            <a:ext cx="470675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E3016A-B06A-3A44-96F1-C727EBC70F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3947" y="4144246"/>
            <a:ext cx="3161938" cy="100366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bg1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Prezentacijos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13FF57-9018-904B-876A-6D666E6A4A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947" y="1085182"/>
            <a:ext cx="1265853" cy="772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EC6002-1FEE-244A-B04F-61C7F2D75D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19983" y="664143"/>
            <a:ext cx="6872017" cy="6193857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BCCB157-C746-A74E-A7C1-B55001E2CE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3947" y="5406400"/>
            <a:ext cx="3161938" cy="36641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 i="0">
                <a:solidFill>
                  <a:schemeClr val="accent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Autorius / data / pastaba</a:t>
            </a:r>
          </a:p>
        </p:txBody>
      </p:sp>
    </p:spTree>
    <p:extLst>
      <p:ext uri="{BB962C8B-B14F-4D97-AF65-F5344CB8AC3E}">
        <p14:creationId xmlns:p14="http://schemas.microsoft.com/office/powerpoint/2010/main" val="2294582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61E8C2-0DCA-5748-9AD1-EAF64FDB3574}"/>
              </a:ext>
            </a:extLst>
          </p:cNvPr>
          <p:cNvSpPr/>
          <p:nvPr userDrawn="1"/>
        </p:nvSpPr>
        <p:spPr>
          <a:xfrm>
            <a:off x="-61292" y="697091"/>
            <a:ext cx="1610959" cy="833326"/>
          </a:xfrm>
          <a:prstGeom prst="rect">
            <a:avLst/>
          </a:prstGeom>
          <a:solidFill>
            <a:srgbClr val="E7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05/21/2024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04528"/>
            <a:ext cx="1407854" cy="62001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0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en-LT" dirty="0"/>
              <a:t>01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FE71A3-C352-E742-91A8-AC5F21499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52" y="5750059"/>
            <a:ext cx="930777" cy="568325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63E623-48F4-7C42-823A-F99B825A8B3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01863" y="1992312"/>
            <a:ext cx="9151937" cy="432607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LT" dirty="0"/>
              <a:t>Nuotrauka/infografikas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DD4B34C-5187-2240-B4A2-A8AFB734D1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2501" y="611924"/>
            <a:ext cx="8942079" cy="10036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accent2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Skaidrės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</p:spTree>
    <p:extLst>
      <p:ext uri="{BB962C8B-B14F-4D97-AF65-F5344CB8AC3E}">
        <p14:creationId xmlns:p14="http://schemas.microsoft.com/office/powerpoint/2010/main" val="4097762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61E8C2-0DCA-5748-9AD1-EAF64FDB3574}"/>
              </a:ext>
            </a:extLst>
          </p:cNvPr>
          <p:cNvSpPr/>
          <p:nvPr userDrawn="1"/>
        </p:nvSpPr>
        <p:spPr>
          <a:xfrm>
            <a:off x="-61292" y="697091"/>
            <a:ext cx="1610959" cy="833326"/>
          </a:xfrm>
          <a:prstGeom prst="rect">
            <a:avLst/>
          </a:prstGeom>
          <a:solidFill>
            <a:srgbClr val="E7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05/21/2024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04528"/>
            <a:ext cx="1407854" cy="62001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0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en-LT" dirty="0"/>
              <a:t>01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FE71A3-C352-E742-91A8-AC5F21499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52" y="5750059"/>
            <a:ext cx="930777" cy="568325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AD78D84-EB12-AA4D-AF11-294F9537394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202504" y="2562530"/>
            <a:ext cx="1185862" cy="11858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t-LT" noProof="1"/>
              <a:t>ikona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510AF0BC-1F03-1345-8E3F-0F2A7DBB6DC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272961" y="2582709"/>
            <a:ext cx="1185862" cy="11858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t-LT" noProof="1"/>
              <a:t>ikona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B772D566-DA4E-F348-904B-F47EEF059DC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02504" y="4007390"/>
            <a:ext cx="2819027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6408CE43-B9FF-7141-87EE-B2B100EC628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01863" y="4764983"/>
            <a:ext cx="2819560" cy="1566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2892050-AA10-D141-91A3-79357241F39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64083" y="4007390"/>
            <a:ext cx="2819027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59FF8C36-D08F-6746-9176-97DAE7CCFF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63442" y="4764983"/>
            <a:ext cx="2819560" cy="1566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4BEBE4D-518F-9140-9469-2579CF188BF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547100" y="0"/>
            <a:ext cx="3644900" cy="685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LT" dirty="0"/>
              <a:t>Nuotrauka/infografikas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480F6389-7665-8749-ABA7-4656F41AA88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02501" y="611924"/>
            <a:ext cx="5880501" cy="10036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accent2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Skaidrės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3B5820E5-F298-5849-AE12-DC682F3ECF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01864" y="4319901"/>
            <a:ext cx="2819028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173E5D7D-A58C-7240-B096-152A6DE633C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72961" y="4319901"/>
            <a:ext cx="2819028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</p:spTree>
    <p:extLst>
      <p:ext uri="{BB962C8B-B14F-4D97-AF65-F5344CB8AC3E}">
        <p14:creationId xmlns:p14="http://schemas.microsoft.com/office/powerpoint/2010/main" val="2846384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29AC91B-1AFF-1F4A-AAF0-94283DD89409}"/>
              </a:ext>
            </a:extLst>
          </p:cNvPr>
          <p:cNvSpPr/>
          <p:nvPr userDrawn="1"/>
        </p:nvSpPr>
        <p:spPr>
          <a:xfrm>
            <a:off x="6396395" y="0"/>
            <a:ext cx="6400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61E8C2-0DCA-5748-9AD1-EAF64FDB3574}"/>
              </a:ext>
            </a:extLst>
          </p:cNvPr>
          <p:cNvSpPr/>
          <p:nvPr userDrawn="1"/>
        </p:nvSpPr>
        <p:spPr>
          <a:xfrm>
            <a:off x="-61292" y="697091"/>
            <a:ext cx="1610959" cy="833326"/>
          </a:xfrm>
          <a:prstGeom prst="rect">
            <a:avLst/>
          </a:prstGeom>
          <a:solidFill>
            <a:srgbClr val="E7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05/21/2024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04528"/>
            <a:ext cx="1407854" cy="62001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0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en-LT" dirty="0"/>
              <a:t>01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1387CE-B350-7149-A226-11681D2765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2503" y="3063521"/>
            <a:ext cx="3390259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C50AA4-E93A-5149-ABB7-1B2FE04490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1862" y="3821113"/>
            <a:ext cx="3390900" cy="2497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FE71A3-C352-E742-91A8-AC5F21499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52" y="5750059"/>
            <a:ext cx="930777" cy="568325"/>
          </a:xfrm>
          <a:prstGeom prst="rect">
            <a:avLst/>
          </a:prstGeom>
        </p:spPr>
      </p:pic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3F96414-479D-1444-B236-3C5676E8D70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789248" y="1028556"/>
            <a:ext cx="1003659" cy="10036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t-LT" noProof="1"/>
              <a:t>ikona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43A3F4A-B36B-0D49-90A9-9F4F0D9658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81300" y="1028555"/>
            <a:ext cx="2429444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065C4600-E596-754C-872D-D43C3331CBC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980766" y="1420388"/>
            <a:ext cx="2429903" cy="10036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0E2ED354-06EE-D043-8050-8F7665CF809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779623" y="2963234"/>
            <a:ext cx="1003659" cy="10036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t-LT" noProof="1"/>
              <a:t>ikona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8B3D6DB9-A4DE-114D-B6F7-5B749A2510F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71675" y="2963233"/>
            <a:ext cx="2429444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0C319918-E7F8-2946-A237-3B15DCCCB31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71141" y="3355066"/>
            <a:ext cx="2429903" cy="10036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8F99E586-AA59-6A4A-ACFD-7781F78D7805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760372" y="4840160"/>
            <a:ext cx="1003659" cy="10036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t-LT" noProof="1"/>
              <a:t>ikona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74AC2582-F3CB-DE4F-9CBA-0058CAFA0A1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52424" y="4840159"/>
            <a:ext cx="2429444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5F5651D-A7D8-FD4B-8210-EFACA5BC49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51890" y="5231992"/>
            <a:ext cx="2429903" cy="10036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5149A7D5-B32D-C44C-A00A-AF5C3D04F4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2501" y="611924"/>
            <a:ext cx="3390259" cy="10036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accent2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Skaidrės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42D41490-611A-6D42-91B0-43DD21D45C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02503" y="3369272"/>
            <a:ext cx="3390259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</p:spTree>
    <p:extLst>
      <p:ext uri="{BB962C8B-B14F-4D97-AF65-F5344CB8AC3E}">
        <p14:creationId xmlns:p14="http://schemas.microsoft.com/office/powerpoint/2010/main" val="1404780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29AC91B-1AFF-1F4A-AAF0-94283DD89409}"/>
              </a:ext>
            </a:extLst>
          </p:cNvPr>
          <p:cNvSpPr/>
          <p:nvPr userDrawn="1"/>
        </p:nvSpPr>
        <p:spPr>
          <a:xfrm>
            <a:off x="6396395" y="0"/>
            <a:ext cx="6400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61E8C2-0DCA-5748-9AD1-EAF64FDB3574}"/>
              </a:ext>
            </a:extLst>
          </p:cNvPr>
          <p:cNvSpPr/>
          <p:nvPr userDrawn="1"/>
        </p:nvSpPr>
        <p:spPr>
          <a:xfrm>
            <a:off x="-61292" y="697091"/>
            <a:ext cx="1610959" cy="833326"/>
          </a:xfrm>
          <a:prstGeom prst="rect">
            <a:avLst/>
          </a:prstGeom>
          <a:solidFill>
            <a:srgbClr val="E7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05/21/2024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04528"/>
            <a:ext cx="1407854" cy="62001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0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en-LT" dirty="0"/>
              <a:t>01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1387CE-B350-7149-A226-11681D2765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2503" y="3063521"/>
            <a:ext cx="3390259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8277A04-7890-8545-BF8C-22EFE91ADD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02503" y="3369272"/>
            <a:ext cx="3390259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C50AA4-E93A-5149-ABB7-1B2FE04490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1862" y="3821113"/>
            <a:ext cx="3390900" cy="2497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FE71A3-C352-E742-91A8-AC5F21499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52" y="5750059"/>
            <a:ext cx="930777" cy="568325"/>
          </a:xfrm>
          <a:prstGeom prst="rect">
            <a:avLst/>
          </a:prstGeom>
        </p:spPr>
      </p:pic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2F73C42A-F313-3445-84A4-A3ADBC63DE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23028" y="1323976"/>
            <a:ext cx="4201520" cy="4426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F22F7413-36E5-484B-9669-F313C86C1B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2502" y="611924"/>
            <a:ext cx="3390260" cy="10036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accent2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Skaidrės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</p:spTree>
    <p:extLst>
      <p:ext uri="{BB962C8B-B14F-4D97-AF65-F5344CB8AC3E}">
        <p14:creationId xmlns:p14="http://schemas.microsoft.com/office/powerpoint/2010/main" val="2825096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baigos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05/21/2024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4999A4-2EE9-5D4C-9414-45FBC70978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E3016A-B06A-3A44-96F1-C727EBC70F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80526" y="2348740"/>
            <a:ext cx="3288493" cy="232913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buNone/>
              <a:defRPr sz="4800" b="1" i="0">
                <a:solidFill>
                  <a:schemeClr val="accent3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Ačiū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664E70D-B2FF-FF40-8E19-6E4D4EE7FBB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20730" y="3427072"/>
            <a:ext cx="2819560" cy="125080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 i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Viešoji įstaiga „Ekoagros“ </a:t>
            </a:r>
            <a:br>
              <a:rPr lang="lt-LT" noProof="1"/>
            </a:br>
            <a:br>
              <a:rPr lang="lt-LT" noProof="1"/>
            </a:br>
            <a:r>
              <a:rPr lang="lt-LT" noProof="1"/>
              <a:t>K. Donelaičio g. 33, 44240 Kaunas, </a:t>
            </a:r>
            <a:br>
              <a:rPr lang="lt-LT" noProof="1"/>
            </a:br>
            <a:r>
              <a:rPr lang="lt-LT" noProof="1"/>
              <a:t>Tel. (8 37) 20 31 81, </a:t>
            </a:r>
            <a:br>
              <a:rPr lang="lt-LT" noProof="1"/>
            </a:br>
            <a:r>
              <a:rPr lang="lt-LT" noProof="1"/>
              <a:t>Faks. (8 37) 20 31 82, </a:t>
            </a:r>
            <a:br>
              <a:rPr lang="lt-LT" noProof="1"/>
            </a:br>
            <a:r>
              <a:rPr lang="lt-LT" noProof="1"/>
              <a:t>El. p. ekoagros@ekoagros.lt</a:t>
            </a:r>
            <a:br>
              <a:rPr lang="lt-LT" noProof="1"/>
            </a:br>
            <a:r>
              <a:rPr lang="lt-LT" noProof="1"/>
              <a:t>www.ekoagros.lt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9D5D67-794C-124C-B8C7-6A9B15814C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68298" y="2348740"/>
            <a:ext cx="1265853" cy="77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32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88B30-4158-4D63-9E08-7F006F58D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4210F-D298-4093-B1FA-E36202DE2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EEDAB-633B-4EB6-A38E-40761B906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19E4-A993-430A-B4B9-F066465723BB}" type="datetimeFigureOut">
              <a:rPr lang="en-US" smtClean="0"/>
              <a:t>2024-05-21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983C3-68DB-439F-9ABE-A3D727A70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1168A-1D1F-4644-B5DC-257BDD53E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B6B9-E561-49D2-921C-70D6CD360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0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E4999A4-2EE9-5D4C-9414-45FBC70978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05/21/2024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E3016A-B06A-3A44-96F1-C727EBC70F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0181" y="2822851"/>
            <a:ext cx="5439953" cy="121229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chemeClr val="accent3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Skyriaus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7949" y="2822851"/>
            <a:ext cx="1407854" cy="121229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92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58507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61E8C2-0DCA-5748-9AD1-EAF64FDB3574}"/>
              </a:ext>
            </a:extLst>
          </p:cNvPr>
          <p:cNvSpPr/>
          <p:nvPr userDrawn="1"/>
        </p:nvSpPr>
        <p:spPr>
          <a:xfrm>
            <a:off x="-61292" y="697091"/>
            <a:ext cx="1610959" cy="833326"/>
          </a:xfrm>
          <a:prstGeom prst="rect">
            <a:avLst/>
          </a:prstGeom>
          <a:solidFill>
            <a:srgbClr val="E7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05/21/2024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E3016A-B06A-3A44-96F1-C727EBC70F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2502" y="611924"/>
            <a:ext cx="3390260" cy="10036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accent2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Skaidrės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04528"/>
            <a:ext cx="1407854" cy="62001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0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en-LT" dirty="0"/>
              <a:t>01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1387CE-B350-7149-A226-11681D2765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2503" y="3063521"/>
            <a:ext cx="3390259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C50AA4-E93A-5149-ABB7-1B2FE04490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1862" y="3821113"/>
            <a:ext cx="3390900" cy="24971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FE71A3-C352-E742-91A8-AC5F21499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52" y="5750059"/>
            <a:ext cx="930777" cy="568325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FB9A329-D8F3-DE4D-9DCE-90B8C762D18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696913"/>
            <a:ext cx="6157290" cy="562133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LT" dirty="0"/>
              <a:t>Nuotrauka/infografikas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6AD78B0-B6D4-9141-B8BE-1934D291F1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02503" y="3366572"/>
            <a:ext cx="3390259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</p:spTree>
    <p:extLst>
      <p:ext uri="{BB962C8B-B14F-4D97-AF65-F5344CB8AC3E}">
        <p14:creationId xmlns:p14="http://schemas.microsoft.com/office/powerpoint/2010/main" val="261718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87F7390-03AC-3C47-BB31-2E55540A5472}"/>
              </a:ext>
            </a:extLst>
          </p:cNvPr>
          <p:cNvSpPr/>
          <p:nvPr userDrawn="1"/>
        </p:nvSpPr>
        <p:spPr>
          <a:xfrm>
            <a:off x="-61292" y="697091"/>
            <a:ext cx="1610959" cy="833326"/>
          </a:xfrm>
          <a:prstGeom prst="rect">
            <a:avLst/>
          </a:prstGeom>
          <a:solidFill>
            <a:srgbClr val="E7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8EC56DF-F7C9-874F-8F37-C546E06737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52" y="5750059"/>
            <a:ext cx="930777" cy="56832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1B538A4-EC47-C04F-BA8B-5E896EE0F74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6157290" cy="6858000"/>
          </a:xfrm>
          <a:custGeom>
            <a:avLst/>
            <a:gdLst>
              <a:gd name="connsiteX0" fmla="*/ 467452 w 6157290"/>
              <a:gd name="connsiteY0" fmla="*/ 5750059 h 6858000"/>
              <a:gd name="connsiteX1" fmla="*/ 467452 w 6157290"/>
              <a:gd name="connsiteY1" fmla="*/ 6318384 h 6858000"/>
              <a:gd name="connsiteX2" fmla="*/ 1398229 w 6157290"/>
              <a:gd name="connsiteY2" fmla="*/ 6318384 h 6858000"/>
              <a:gd name="connsiteX3" fmla="*/ 1398229 w 6157290"/>
              <a:gd name="connsiteY3" fmla="*/ 5750059 h 6858000"/>
              <a:gd name="connsiteX4" fmla="*/ 0 w 6157290"/>
              <a:gd name="connsiteY4" fmla="*/ 0 h 6858000"/>
              <a:gd name="connsiteX5" fmla="*/ 6157290 w 6157290"/>
              <a:gd name="connsiteY5" fmla="*/ 0 h 6858000"/>
              <a:gd name="connsiteX6" fmla="*/ 6157290 w 6157290"/>
              <a:gd name="connsiteY6" fmla="*/ 6858000 h 6858000"/>
              <a:gd name="connsiteX7" fmla="*/ 0 w 6157290"/>
              <a:gd name="connsiteY7" fmla="*/ 6858000 h 6858000"/>
              <a:gd name="connsiteX8" fmla="*/ 0 w 6157290"/>
              <a:gd name="connsiteY8" fmla="*/ 1530417 h 6858000"/>
              <a:gd name="connsiteX9" fmla="*/ 1549667 w 6157290"/>
              <a:gd name="connsiteY9" fmla="*/ 1530417 h 6858000"/>
              <a:gd name="connsiteX10" fmla="*/ 1549667 w 6157290"/>
              <a:gd name="connsiteY10" fmla="*/ 697091 h 6858000"/>
              <a:gd name="connsiteX11" fmla="*/ 0 w 6157290"/>
              <a:gd name="connsiteY11" fmla="*/ 697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57290" h="6858000">
                <a:moveTo>
                  <a:pt x="467452" y="5750059"/>
                </a:moveTo>
                <a:lnTo>
                  <a:pt x="467452" y="6318384"/>
                </a:lnTo>
                <a:lnTo>
                  <a:pt x="1398229" y="6318384"/>
                </a:lnTo>
                <a:lnTo>
                  <a:pt x="1398229" y="5750059"/>
                </a:lnTo>
                <a:close/>
                <a:moveTo>
                  <a:pt x="0" y="0"/>
                </a:moveTo>
                <a:lnTo>
                  <a:pt x="6157290" y="0"/>
                </a:lnTo>
                <a:lnTo>
                  <a:pt x="6157290" y="6858000"/>
                </a:lnTo>
                <a:lnTo>
                  <a:pt x="0" y="6858000"/>
                </a:lnTo>
                <a:lnTo>
                  <a:pt x="0" y="1530417"/>
                </a:lnTo>
                <a:lnTo>
                  <a:pt x="1549667" y="1530417"/>
                </a:lnTo>
                <a:lnTo>
                  <a:pt x="1549667" y="697091"/>
                </a:lnTo>
                <a:lnTo>
                  <a:pt x="0" y="6970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LT" dirty="0"/>
              <a:t>Nuotrauka/infografikas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noProof="0" smtClean="0"/>
              <a:pPr/>
              <a:t>05/21/2024</a:t>
            </a:fld>
            <a:endParaRPr lang="en-LT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04528"/>
            <a:ext cx="1407854" cy="62001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0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en-LT" dirty="0"/>
              <a:t>01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1387CE-B350-7149-A226-11681D2765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54448" y="3077352"/>
            <a:ext cx="3390259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C50AA4-E93A-5149-ABB7-1B2FE04490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53807" y="3834944"/>
            <a:ext cx="3390900" cy="2497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B9EE9B4-9769-9649-8A36-30B904FF42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54447" y="611924"/>
            <a:ext cx="3390260" cy="10036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accent2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Skaidrės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F6786490-BDAA-EF4C-A9FA-E8F3DF3C86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53807" y="3392449"/>
            <a:ext cx="3390259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</p:spTree>
    <p:extLst>
      <p:ext uri="{BB962C8B-B14F-4D97-AF65-F5344CB8AC3E}">
        <p14:creationId xmlns:p14="http://schemas.microsoft.com/office/powerpoint/2010/main" val="298530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61E8C2-0DCA-5748-9AD1-EAF64FDB3574}"/>
              </a:ext>
            </a:extLst>
          </p:cNvPr>
          <p:cNvSpPr/>
          <p:nvPr userDrawn="1"/>
        </p:nvSpPr>
        <p:spPr>
          <a:xfrm>
            <a:off x="-61292" y="697091"/>
            <a:ext cx="1610959" cy="833326"/>
          </a:xfrm>
          <a:prstGeom prst="rect">
            <a:avLst/>
          </a:prstGeom>
          <a:solidFill>
            <a:srgbClr val="E7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05/21/2024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04528"/>
            <a:ext cx="1407854" cy="62001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0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en-LT" dirty="0"/>
              <a:t>01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FE71A3-C352-E742-91A8-AC5F21499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52" y="5750059"/>
            <a:ext cx="930777" cy="568325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AD78D84-EB12-AA4D-AF11-294F9537394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202504" y="2562530"/>
            <a:ext cx="1185862" cy="11858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t-LT" noProof="1"/>
              <a:t>ikona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510AF0BC-1F03-1345-8E3F-0F2A7DBB6DC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272961" y="2582709"/>
            <a:ext cx="1185862" cy="11858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t-LT" noProof="1"/>
              <a:t>ikona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AEAB26B8-F875-DE48-9DC9-14614448400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343418" y="2602888"/>
            <a:ext cx="1185862" cy="11858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t-LT" noProof="1"/>
              <a:t>ikona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B772D566-DA4E-F348-904B-F47EEF059DC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02504" y="4007390"/>
            <a:ext cx="2819027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6408CE43-B9FF-7141-87EE-B2B100EC628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01863" y="4764983"/>
            <a:ext cx="2819560" cy="1566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2892050-AA10-D141-91A3-79357241F39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64083" y="4007390"/>
            <a:ext cx="2819027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59FF8C36-D08F-6746-9176-97DAE7CCFF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63442" y="4764983"/>
            <a:ext cx="2819560" cy="1566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A6A2AA97-5538-BC42-A857-832F1508317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25662" y="4007390"/>
            <a:ext cx="2819027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480E2177-3AF6-6643-84F9-CFB4E300E10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25021" y="4764983"/>
            <a:ext cx="2819560" cy="1566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9CA2BC6C-AFE8-3A47-A945-50003C4679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2501" y="611924"/>
            <a:ext cx="8942079" cy="10036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accent2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Skaidrės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FA92BB0B-838C-A249-8C9B-F5274CE891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01864" y="4319901"/>
            <a:ext cx="2819028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D4491DB1-20CF-544C-9F39-8C60CFB014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66340" y="4319901"/>
            <a:ext cx="2819028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F94E02E6-2B14-C248-A193-E48081BFF6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8458" y="4319901"/>
            <a:ext cx="2819028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</p:spTree>
    <p:extLst>
      <p:ext uri="{BB962C8B-B14F-4D97-AF65-F5344CB8AC3E}">
        <p14:creationId xmlns:p14="http://schemas.microsoft.com/office/powerpoint/2010/main" val="29249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A2DD207-2562-1D49-AFB8-50CBA94C7F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61E8C2-0DCA-5748-9AD1-EAF64FDB3574}"/>
              </a:ext>
            </a:extLst>
          </p:cNvPr>
          <p:cNvSpPr/>
          <p:nvPr userDrawn="1"/>
        </p:nvSpPr>
        <p:spPr>
          <a:xfrm>
            <a:off x="-61292" y="697091"/>
            <a:ext cx="1610959" cy="833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05/21/2024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04528"/>
            <a:ext cx="1407854" cy="62001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000" b="0" i="0">
                <a:solidFill>
                  <a:schemeClr val="bg2"/>
                </a:solidFill>
                <a:latin typeface="Barlow" pitchFamily="2" charset="77"/>
              </a:defRPr>
            </a:lvl1pPr>
          </a:lstStyle>
          <a:p>
            <a:pPr lvl="0"/>
            <a:r>
              <a:rPr lang="en-LT" dirty="0"/>
              <a:t>01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FE71A3-C352-E742-91A8-AC5F21499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52" y="5750059"/>
            <a:ext cx="930777" cy="568325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AD78D84-EB12-AA4D-AF11-294F9537394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202504" y="2562530"/>
            <a:ext cx="1185862" cy="11858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t-LT" noProof="1"/>
              <a:t>ikona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510AF0BC-1F03-1345-8E3F-0F2A7DBB6DC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272961" y="2582709"/>
            <a:ext cx="1185862" cy="11858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t-LT" noProof="1"/>
              <a:t>ikona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AEAB26B8-F875-DE48-9DC9-14614448400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343418" y="2602888"/>
            <a:ext cx="1185862" cy="11858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lt-LT" noProof="1"/>
              <a:t>ikona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B772D566-DA4E-F348-904B-F47EEF059DC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02504" y="4007390"/>
            <a:ext cx="2819027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6408CE43-B9FF-7141-87EE-B2B100EC628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01863" y="4764983"/>
            <a:ext cx="2819560" cy="1566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2892050-AA10-D141-91A3-79357241F39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64083" y="4007390"/>
            <a:ext cx="2819027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59FF8C36-D08F-6746-9176-97DAE7CCFF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63442" y="4764983"/>
            <a:ext cx="2819560" cy="1566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A6A2AA97-5538-BC42-A857-832F1508317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25662" y="4007390"/>
            <a:ext cx="2819027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480E2177-3AF6-6643-84F9-CFB4E300E10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25021" y="4764983"/>
            <a:ext cx="2819560" cy="1566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8C969DA7-289C-7946-8DD7-01AD77BBC9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2501" y="611924"/>
            <a:ext cx="8942079" cy="10036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tx1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Skaidrės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B4525BA2-F7D1-2D4D-BC15-15D1AD4DC2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01864" y="4319901"/>
            <a:ext cx="2819028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428EFBB4-1507-5140-AC78-117B5EACB5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66340" y="4319901"/>
            <a:ext cx="2819028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5C244428-A4F3-474F-B462-70BBDF9BAEC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8458" y="4319901"/>
            <a:ext cx="2819028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</p:spTree>
    <p:extLst>
      <p:ext uri="{BB962C8B-B14F-4D97-AF65-F5344CB8AC3E}">
        <p14:creationId xmlns:p14="http://schemas.microsoft.com/office/powerpoint/2010/main" val="149527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61E8C2-0DCA-5748-9AD1-EAF64FDB3574}"/>
              </a:ext>
            </a:extLst>
          </p:cNvPr>
          <p:cNvSpPr/>
          <p:nvPr userDrawn="1"/>
        </p:nvSpPr>
        <p:spPr>
          <a:xfrm>
            <a:off x="-61292" y="697091"/>
            <a:ext cx="1610959" cy="833326"/>
          </a:xfrm>
          <a:prstGeom prst="rect">
            <a:avLst/>
          </a:prstGeom>
          <a:solidFill>
            <a:srgbClr val="E7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05/21/2024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04528"/>
            <a:ext cx="1407854" cy="62001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0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en-LT" dirty="0"/>
              <a:t>01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FE71A3-C352-E742-91A8-AC5F21499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52" y="5750059"/>
            <a:ext cx="930777" cy="568325"/>
          </a:xfrm>
          <a:prstGeom prst="rect">
            <a:avLst/>
          </a:prstGeom>
        </p:spPr>
      </p:pic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B772D566-DA4E-F348-904B-F47EEF059DC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03145" y="2800762"/>
            <a:ext cx="4370620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6408CE43-B9FF-7141-87EE-B2B100EC628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02504" y="3558354"/>
            <a:ext cx="4371447" cy="2760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59FF8C36-D08F-6746-9176-97DAE7CCFF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871501" y="3558354"/>
            <a:ext cx="4371447" cy="2760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9D3EF330-A7C8-BE41-B97C-428BC12B2D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2501" y="611924"/>
            <a:ext cx="8942079" cy="10036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accent2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Skaidrės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E3C78F9F-03EF-274C-8B45-9EC8F81834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02500" y="3109992"/>
            <a:ext cx="4370619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</p:spTree>
    <p:extLst>
      <p:ext uri="{BB962C8B-B14F-4D97-AF65-F5344CB8AC3E}">
        <p14:creationId xmlns:p14="http://schemas.microsoft.com/office/powerpoint/2010/main" val="206495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61E8C2-0DCA-5748-9AD1-EAF64FDB3574}"/>
              </a:ext>
            </a:extLst>
          </p:cNvPr>
          <p:cNvSpPr/>
          <p:nvPr userDrawn="1"/>
        </p:nvSpPr>
        <p:spPr>
          <a:xfrm>
            <a:off x="-61292" y="697091"/>
            <a:ext cx="1610959" cy="833326"/>
          </a:xfrm>
          <a:prstGeom prst="rect">
            <a:avLst/>
          </a:prstGeom>
          <a:solidFill>
            <a:srgbClr val="E7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05/21/2024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04528"/>
            <a:ext cx="1407854" cy="62001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0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en-LT" dirty="0"/>
              <a:t>01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FE71A3-C352-E742-91A8-AC5F21499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52" y="5750059"/>
            <a:ext cx="930777" cy="568325"/>
          </a:xfrm>
          <a:prstGeom prst="rect">
            <a:avLst/>
          </a:prstGeom>
        </p:spPr>
      </p:pic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6408CE43-B9FF-7141-87EE-B2B100EC628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02504" y="2560320"/>
            <a:ext cx="4371447" cy="3758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59FF8C36-D08F-6746-9176-97DAE7CCFF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871501" y="2560320"/>
            <a:ext cx="4371447" cy="3758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9EA38BB-FB7E-D249-8BB9-AE3774E95C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2501" y="611924"/>
            <a:ext cx="8942079" cy="10036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accent2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Skaidrės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</p:spTree>
    <p:extLst>
      <p:ext uri="{BB962C8B-B14F-4D97-AF65-F5344CB8AC3E}">
        <p14:creationId xmlns:p14="http://schemas.microsoft.com/office/powerpoint/2010/main" val="334571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DD9C6EC-0EE6-4440-8BC0-8601BE22916B}"/>
              </a:ext>
            </a:extLst>
          </p:cNvPr>
          <p:cNvSpPr/>
          <p:nvPr userDrawn="1"/>
        </p:nvSpPr>
        <p:spPr>
          <a:xfrm>
            <a:off x="7173475" y="0"/>
            <a:ext cx="562372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61E8C2-0DCA-5748-9AD1-EAF64FDB3574}"/>
              </a:ext>
            </a:extLst>
          </p:cNvPr>
          <p:cNvSpPr/>
          <p:nvPr userDrawn="1"/>
        </p:nvSpPr>
        <p:spPr>
          <a:xfrm>
            <a:off x="-61292" y="697091"/>
            <a:ext cx="1610959" cy="833326"/>
          </a:xfrm>
          <a:prstGeom prst="rect">
            <a:avLst/>
          </a:prstGeom>
          <a:solidFill>
            <a:srgbClr val="E7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2569-2F4C-0244-8A41-B3141CEA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AB26D9C7-A7BD-4A4F-AE8C-76E306E52F25}" type="datetimeFigureOut">
              <a:rPr lang="en-LT" smtClean="0"/>
              <a:pPr/>
              <a:t>05/21/2024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D7A3-0EE9-9548-B9F9-7F8CD55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C7B9FC9-5389-3143-AA9D-27C1EBD46A56}" type="slidenum">
              <a:rPr lang="en-LT" smtClean="0"/>
              <a:pPr/>
              <a:t>‹#›</a:t>
            </a:fld>
            <a:endParaRPr lang="en-L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93843EB-8897-1E4C-A610-708D45DD0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04528"/>
            <a:ext cx="1407854" cy="62001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0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en-LT" dirty="0"/>
              <a:t>01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FE71A3-C352-E742-91A8-AC5F21499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452" y="5750059"/>
            <a:ext cx="930777" cy="568325"/>
          </a:xfrm>
          <a:prstGeom prst="rect">
            <a:avLst/>
          </a:prstGeom>
        </p:spPr>
      </p:pic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B772D566-DA4E-F348-904B-F47EEF059DC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03144" y="2800762"/>
            <a:ext cx="4053149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6408CE43-B9FF-7141-87EE-B2B100EC628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02505" y="3558354"/>
            <a:ext cx="4053916" cy="2760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75A9F94-1C03-A24E-B658-96BB1A9A4FC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20550" y="2752635"/>
            <a:ext cx="4053149" cy="2845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1800" b="1" i="0">
                <a:solidFill>
                  <a:schemeClr val="accent2"/>
                </a:solidFill>
                <a:latin typeface="Barlow" pitchFamily="2" charset="77"/>
              </a:defRPr>
            </a:lvl1pPr>
          </a:lstStyle>
          <a:p>
            <a:pPr lvl="0"/>
            <a:r>
              <a:rPr lang="lt-LT" noProof="1"/>
              <a:t>ANTRAŠTĖ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E7A04AD-0A1D-854B-A399-88938B2FC4B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19911" y="3510227"/>
            <a:ext cx="4053916" cy="2760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lt-LT" noProof="1"/>
              <a:t>Tekstas, tekstas, tekstas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C7CDFE94-7069-E94B-9BAD-827B8B5CE9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2501" y="611924"/>
            <a:ext cx="8942079" cy="100366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 i="0">
                <a:solidFill>
                  <a:schemeClr val="accent2"/>
                </a:solidFill>
                <a:latin typeface="Barlow SemiBold" pitchFamily="2" charset="77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lt-LT" noProof="1"/>
              <a:t>Skaidrės</a:t>
            </a:r>
            <a:br>
              <a:rPr lang="lt-LT" noProof="1"/>
            </a:br>
            <a:r>
              <a:rPr lang="lt-LT" noProof="1"/>
              <a:t>pavadinimas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D5EA9C95-BEE6-EA48-B911-FE001486A4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02501" y="3112903"/>
            <a:ext cx="4053148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2267C83F-ECA9-AA41-8206-D8099C4B8D0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98966" y="3063477"/>
            <a:ext cx="4053148" cy="3111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 i="0">
                <a:latin typeface="Barlow SemiBold" pitchFamily="2" charset="77"/>
              </a:defRPr>
            </a:lvl1pPr>
          </a:lstStyle>
          <a:p>
            <a:pPr lvl="0"/>
            <a:r>
              <a:rPr lang="lt-LT" noProof="1"/>
              <a:t>Paantraštė</a:t>
            </a:r>
          </a:p>
        </p:txBody>
      </p:sp>
    </p:spTree>
    <p:extLst>
      <p:ext uri="{BB962C8B-B14F-4D97-AF65-F5344CB8AC3E}">
        <p14:creationId xmlns:p14="http://schemas.microsoft.com/office/powerpoint/2010/main" val="92243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49ECB-31C8-E840-9B8A-DEF93A5E3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4931" y="6404475"/>
            <a:ext cx="11888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6D9C7-A7BD-4A4F-AE8C-76E306E52F25}" type="datetimeFigureOut">
              <a:rPr lang="en-LT" smtClean="0"/>
              <a:pPr/>
              <a:t>05/21/2024</a:t>
            </a:fld>
            <a:endParaRPr lang="en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2E883-F3CD-B347-A7F8-9DDE1FFBF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404475"/>
            <a:ext cx="6063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B9FC9-5389-3143-AA9D-27C1EBD46A56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05725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4" r:id="rId4"/>
    <p:sldLayoutId id="2147483652" r:id="rId5"/>
    <p:sldLayoutId id="2147483659" r:id="rId6"/>
    <p:sldLayoutId id="2147483653" r:id="rId7"/>
    <p:sldLayoutId id="2147483661" r:id="rId8"/>
    <p:sldLayoutId id="2147483662" r:id="rId9"/>
    <p:sldLayoutId id="2147483660" r:id="rId10"/>
    <p:sldLayoutId id="2147483658" r:id="rId11"/>
    <p:sldLayoutId id="2147483656" r:id="rId12"/>
    <p:sldLayoutId id="2147483663" r:id="rId13"/>
    <p:sldLayoutId id="2147483657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percentage-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cute-pictures.blogspot.com/2011/08/75-free-stock-images-3d-human-character.html" TargetMode="Externa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Relationship Id="rId5" Type="http://schemas.openxmlformats.org/officeDocument/2006/relationships/image" Target="cid:BtSdhcByC9pr4VIwJnfm" TargetMode="Externa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6CAA0D-7280-A543-8CCB-94B6BADBBF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3947" y="2892490"/>
            <a:ext cx="3161938" cy="2255416"/>
          </a:xfrm>
        </p:spPr>
        <p:txBody>
          <a:bodyPr/>
          <a:lstStyle/>
          <a:p>
            <a:pPr algn="l"/>
            <a:endParaRPr lang="lt-LT" sz="1800" b="0" i="0" u="none" strike="noStrike" baseline="0" dirty="0">
              <a:solidFill>
                <a:srgbClr val="000000"/>
              </a:solidFill>
              <a:latin typeface="Abhaya Libre"/>
            </a:endParaRPr>
          </a:p>
          <a:p>
            <a:endParaRPr lang="lt-LT" sz="1800" b="0" i="0" u="none" strike="noStrike" baseline="0" dirty="0">
              <a:latin typeface="Abhaya Libre"/>
            </a:endParaRPr>
          </a:p>
          <a:p>
            <a:r>
              <a:rPr lang="lt-LT" sz="1800" b="0" i="0" u="none" strike="noStrike" baseline="0" dirty="0">
                <a:latin typeface="Abhaya Libre"/>
              </a:rPr>
              <a:t> </a:t>
            </a:r>
          </a:p>
          <a:p>
            <a:endParaRPr lang="lt-LT" sz="1800" b="0" i="0" u="none" strike="noStrike" baseline="0" dirty="0">
              <a:latin typeface="Abhaya Libre"/>
            </a:endParaRPr>
          </a:p>
          <a:p>
            <a:endParaRPr lang="lt-LT" sz="1800" b="0" i="0" u="none" strike="noStrike" baseline="0" dirty="0">
              <a:latin typeface="Abhaya Libre"/>
            </a:endParaRPr>
          </a:p>
          <a:p>
            <a:endParaRPr lang="lt-LT" sz="1800" b="0" i="0" u="none" strike="noStrike" baseline="0" dirty="0">
              <a:latin typeface="Abhaya Libre"/>
            </a:endParaRPr>
          </a:p>
          <a:p>
            <a:endParaRPr lang="lt-LT" sz="1800" b="0" i="0" u="none" strike="noStrike" baseline="0" dirty="0">
              <a:latin typeface="Abhaya Libre"/>
            </a:endParaRPr>
          </a:p>
          <a:p>
            <a:endParaRPr lang="lt-LT" sz="1800" b="0" i="0" u="none" strike="noStrike" baseline="0" dirty="0">
              <a:latin typeface="Abhaya Libre"/>
            </a:endParaRPr>
          </a:p>
          <a:p>
            <a:endParaRPr lang="lt-LT" sz="1800" b="0" i="0" u="none" strike="noStrike" baseline="0" dirty="0">
              <a:latin typeface="Abhaya Libre"/>
            </a:endParaRPr>
          </a:p>
          <a:p>
            <a:endParaRPr lang="lt-LT" sz="1800" b="0" i="0" u="none" strike="noStrike" baseline="0" dirty="0">
              <a:latin typeface="Abhaya Libre"/>
            </a:endParaRPr>
          </a:p>
          <a:p>
            <a:endParaRPr lang="lt-LT" sz="1800" b="0" i="0" u="none" strike="noStrike" baseline="0" dirty="0">
              <a:latin typeface="Abhaya Libre"/>
            </a:endParaRPr>
          </a:p>
          <a:p>
            <a:endParaRPr lang="lt-LT" sz="1800" b="0" i="0" u="none" strike="noStrike" baseline="0" dirty="0">
              <a:latin typeface="Abhaya Libre"/>
            </a:endParaRPr>
          </a:p>
          <a:p>
            <a:endParaRPr lang="lt-LT" sz="1800" b="0" i="0" u="none" strike="noStrike" baseline="0" dirty="0">
              <a:latin typeface="Abhaya Libre"/>
            </a:endParaRPr>
          </a:p>
          <a:p>
            <a:endParaRPr lang="lt-LT" sz="1800" b="0" i="0" u="none" strike="noStrike" baseline="0" dirty="0">
              <a:latin typeface="Abhaya Libre"/>
            </a:endParaRPr>
          </a:p>
          <a:p>
            <a:endParaRPr lang="lt-LT" sz="1800" b="0" i="0" u="none" strike="noStrike" baseline="0" dirty="0">
              <a:latin typeface="Abhaya Libre"/>
            </a:endParaRPr>
          </a:p>
          <a:p>
            <a:r>
              <a:rPr lang="lt-LT" sz="2000" b="1" dirty="0">
                <a:latin typeface="Barlow" panose="00000500000000000000" pitchFamily="2" charset="0"/>
              </a:rPr>
              <a:t>Ekologiškų maitinimo paslaugų sertifikavimas, viešojo maitinimo veiklos ekologiškumo ženklai, jų suteikimo tvarka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01AD1-EA4F-AA4A-81D1-7E5866887D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lt-LT" dirty="0"/>
              <a:t>Reda Butkevičiūtė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4089133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37C846-F28B-4412-801F-93DEC07A8FE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858062-95EC-4089-A691-38CC1AAA6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3088"/>
            <a:ext cx="10515600" cy="428324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Ekologiškumo procentas</a:t>
            </a: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tai priimamų ekologiškų žaliavų procentinė dalis, apskaičiuojama suma eurais (su PVM) arba produkto mase (</a:t>
            </a:r>
            <a:r>
              <a:rPr lang="lt-LT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neto</a:t>
            </a: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lt-LT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nuo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visų įstaigos įsigyjamų ar iš savo vykdomos ūkininkavimo veiklos gaunamų žaliavų sumos arba masės.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3E94D-5E5E-4964-84E1-B099049DB01D}"/>
              </a:ext>
            </a:extLst>
          </p:cNvPr>
          <p:cNvSpPr txBox="1"/>
          <p:nvPr/>
        </p:nvSpPr>
        <p:spPr>
          <a:xfrm>
            <a:off x="1066800" y="517525"/>
            <a:ext cx="9867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lt-L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-70"/>
                <a:ea typeface="+mj-ea"/>
                <a:cs typeface="Arial" panose="020B0604020202020204" pitchFamily="34" charset="0"/>
              </a:rPr>
              <a:t>KAIP APSKAIČIUOTI EKOLOGIŠKUMO PROCENTĄ?</a:t>
            </a:r>
            <a:endParaRPr lang="lt-LT" sz="3200" dirty="0">
              <a:latin typeface="Barlow" panose="00000500000000000000" pitchFamily="2" charset="-7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48DE61-8D62-4E3C-A90A-E324E4E97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47174" y="3863975"/>
            <a:ext cx="2257702" cy="2476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B5505B-DA93-4A74-9ED5-AD2690E41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48050" y="3683852"/>
            <a:ext cx="2324100" cy="3098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44FFDC9-902F-4B70-876F-D08DFA88ABFA}"/>
              </a:ext>
            </a:extLst>
          </p:cNvPr>
          <p:cNvSpPr txBox="1"/>
          <p:nvPr/>
        </p:nvSpPr>
        <p:spPr>
          <a:xfrm>
            <a:off x="3905250" y="6972729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900">
                <a:hlinkClick r:id="rId5" tooltip="http://cute-pictures.blogspot.com/2011/08/75-free-stock-images-3d-human-character.html"/>
              </a:rPr>
              <a:t>This Photo</a:t>
            </a:r>
            <a:r>
              <a:rPr lang="lt-LT" sz="900"/>
              <a:t> by Unknown Author is licensed under </a:t>
            </a:r>
            <a:r>
              <a:rPr lang="lt-LT" sz="900">
                <a:hlinkClick r:id="rId6" tooltip="https://creativecommons.org/licenses/by/3.0/"/>
              </a:rPr>
              <a:t>CC BY</a:t>
            </a:r>
            <a:endParaRPr lang="lt-LT" sz="900"/>
          </a:p>
        </p:txBody>
      </p:sp>
    </p:spTree>
    <p:extLst>
      <p:ext uri="{BB962C8B-B14F-4D97-AF65-F5344CB8AC3E}">
        <p14:creationId xmlns:p14="http://schemas.microsoft.com/office/powerpoint/2010/main" val="3647100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37C846-F28B-4412-801F-93DEC07A8FE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858062-95EC-4089-A691-38CC1AAA6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304"/>
            <a:ext cx="10515600" cy="140769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Tiek ekologiškos žaliavos tiekėjas (pardavėjas), tiek žaliavos turi  būti sertifikuotos ir atitikti reglamento (ES) Nr.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2018/848 reikalavimus, turėti tai patvirtinantį sertifikatą.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lt-L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3E94D-5E5E-4964-84E1-B099049DB01D}"/>
              </a:ext>
            </a:extLst>
          </p:cNvPr>
          <p:cNvSpPr txBox="1"/>
          <p:nvPr/>
        </p:nvSpPr>
        <p:spPr>
          <a:xfrm>
            <a:off x="1066800" y="517525"/>
            <a:ext cx="9867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lt-L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-70"/>
                <a:ea typeface="+mj-ea"/>
                <a:cs typeface="Arial" panose="020B0604020202020204" pitchFamily="34" charset="0"/>
              </a:rPr>
              <a:t>KOKIE REIKALAVIMAI TAIKOMI ŽALIAVŲ TIEKĖJAMS?</a:t>
            </a:r>
            <a:endParaRPr lang="lt-LT" sz="3200" dirty="0">
              <a:latin typeface="Barlow" panose="00000500000000000000" pitchFamily="2" charset="-7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9719A7-CF9B-F56C-6A11-A1C6B3AE2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613" y="2958194"/>
            <a:ext cx="4377344" cy="388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1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37C846-F28B-4412-801F-93DEC07A8FE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lt-LT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3E94D-5E5E-4964-84E1-B099049DB01D}"/>
              </a:ext>
            </a:extLst>
          </p:cNvPr>
          <p:cNvSpPr txBox="1"/>
          <p:nvPr/>
        </p:nvSpPr>
        <p:spPr>
          <a:xfrm>
            <a:off x="1162050" y="465478"/>
            <a:ext cx="9867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lt-LT" sz="32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-70"/>
                <a:ea typeface="+mj-ea"/>
                <a:cs typeface="Arial" panose="020B0604020202020204" pitchFamily="34" charset="0"/>
              </a:rPr>
              <a:t>SERTIFIKAVIMUI REIKALINGI DOKUMENTAI</a:t>
            </a:r>
            <a:endParaRPr lang="lt-LT" sz="3200" dirty="0">
              <a:latin typeface="Barlow" panose="00000500000000000000" pitchFamily="2" charset="-7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190A10D-9DDE-47EC-85CD-D76F08D4B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3017" y="1358283"/>
            <a:ext cx="9066633" cy="4818680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FB559BE-3238-4530-AE5B-DB70640E2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83" y="1524218"/>
            <a:ext cx="9071634" cy="481625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7110CED-CABD-49AD-8C42-B6965F7BE9F4}"/>
              </a:ext>
            </a:extLst>
          </p:cNvPr>
          <p:cNvCxnSpPr/>
          <p:nvPr/>
        </p:nvCxnSpPr>
        <p:spPr>
          <a:xfrm flipH="1" flipV="1">
            <a:off x="9751877" y="4873840"/>
            <a:ext cx="2158014" cy="719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E50F32D-1BB4-F93D-D31D-42ACABDF506A}"/>
              </a:ext>
            </a:extLst>
          </p:cNvPr>
          <p:cNvSpPr txBox="1"/>
          <p:nvPr/>
        </p:nvSpPr>
        <p:spPr>
          <a:xfrm>
            <a:off x="1467146" y="6218243"/>
            <a:ext cx="3847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lt-LT" dirty="0">
                <a:latin typeface="Proxima Nova Lt" panose="02000506030000020004" pitchFamily="50" charset="0"/>
              </a:rPr>
            </a:br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https://www.ekoagros.lt</a:t>
            </a:r>
            <a:endParaRPr lang="en-US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65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37C846-F28B-4412-801F-93DEC07A8FE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lt-LT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858062-95EC-4089-A691-38CC1AAA6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1069"/>
            <a:ext cx="10515600" cy="4745278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Prašymas F-002/1 ir deklaracija F-006;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Laisvos formos aprašas:</a:t>
            </a:r>
          </a:p>
          <a:p>
            <a:pPr marL="1080000" indent="-468000">
              <a:lnSpc>
                <a:spcPct val="150000"/>
              </a:lnSpc>
              <a:spcBef>
                <a:spcPts val="500"/>
              </a:spcBef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kuriame būtų nurodyta kokių bus imtasi priemonių, kad būtų užtikrintas nuostatų dėl suteikto ekologiškumo ženklo laikymasis;</a:t>
            </a:r>
          </a:p>
          <a:p>
            <a:pPr marL="1080000" indent="-468000">
              <a:lnSpc>
                <a:spcPct val="150000"/>
              </a:lnSpc>
              <a:spcBef>
                <a:spcPts val="500"/>
              </a:spcBef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kokių korekcinių veiksmų bus imtasi jei suteikto ekologiškumo ženklo </a:t>
            </a:r>
            <a:r>
              <a:rPr lang="lt-LT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procentuotės</a:t>
            </a: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nebus laikomasi;</a:t>
            </a:r>
          </a:p>
          <a:p>
            <a:pPr marL="1080000" indent="-468000">
              <a:lnSpc>
                <a:spcPct val="150000"/>
              </a:lnSpc>
              <a:spcBef>
                <a:spcPts val="500"/>
              </a:spcBef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nurodyti numatomas naudoti ekologiškas žaliavas ir jų sertifikatų kopijas.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3"/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Praėjusio ketvirčio ekologiškumo procento </a:t>
            </a:r>
            <a:r>
              <a:rPr lang="lt-LT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apskaičiavim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</a:t>
            </a: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3E94D-5E5E-4964-84E1-B099049DB01D}"/>
              </a:ext>
            </a:extLst>
          </p:cNvPr>
          <p:cNvSpPr txBox="1"/>
          <p:nvPr/>
        </p:nvSpPr>
        <p:spPr>
          <a:xfrm>
            <a:off x="1162050" y="465478"/>
            <a:ext cx="9867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lt-LT" sz="32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-70"/>
                <a:ea typeface="+mj-ea"/>
                <a:cs typeface="Arial" panose="020B0604020202020204" pitchFamily="34" charset="0"/>
              </a:rPr>
              <a:t>SERTIFIKAVIMUI REIKALINGI DOKUMENTAI</a:t>
            </a:r>
            <a:endParaRPr lang="lt-LT" sz="3200" dirty="0">
              <a:latin typeface="Barlow" panose="00000500000000000000" pitchFamily="2" charset="-7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204135-B451-46E5-9A68-AE8D0FB1B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791" y="1142088"/>
            <a:ext cx="1822906" cy="178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08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37C846-F28B-4412-801F-93DEC07A8FE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lt-LT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858062-95EC-4089-A691-38CC1AAA6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1069"/>
            <a:ext cx="10515600" cy="474527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Deklaracija F-006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3E94D-5E5E-4964-84E1-B099049DB01D}"/>
              </a:ext>
            </a:extLst>
          </p:cNvPr>
          <p:cNvSpPr txBox="1"/>
          <p:nvPr/>
        </p:nvSpPr>
        <p:spPr>
          <a:xfrm>
            <a:off x="1162050" y="465478"/>
            <a:ext cx="9867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lt-LT" sz="32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-70"/>
                <a:ea typeface="+mj-ea"/>
                <a:cs typeface="Arial" panose="020B0604020202020204" pitchFamily="34" charset="0"/>
              </a:rPr>
              <a:t>SERTIFIKAVIMUI REIKALINGI DOKUMENTAI</a:t>
            </a:r>
            <a:endParaRPr lang="lt-LT" sz="3200" dirty="0">
              <a:latin typeface="Barlow" panose="00000500000000000000" pitchFamily="2" charset="-7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204135-B451-46E5-9A68-AE8D0FB1B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791" y="1142088"/>
            <a:ext cx="1224493" cy="11975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6D41A9-FAB0-1425-D3DE-547D3EC42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74" y="2188672"/>
            <a:ext cx="9748900" cy="30221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7D5B0F-41FC-6D1C-DAA9-C03E12CE0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74" y="4178386"/>
            <a:ext cx="9864213" cy="267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03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37C846-F28B-4412-801F-93DEC07A8FE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lt-LT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3E94D-5E5E-4964-84E1-B099049DB01D}"/>
              </a:ext>
            </a:extLst>
          </p:cNvPr>
          <p:cNvSpPr txBox="1"/>
          <p:nvPr/>
        </p:nvSpPr>
        <p:spPr>
          <a:xfrm>
            <a:off x="1123017" y="124785"/>
            <a:ext cx="9867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3200" dirty="0">
                <a:solidFill>
                  <a:prstClr val="black"/>
                </a:solidFill>
                <a:latin typeface="Barlow" panose="00000500000000000000" pitchFamily="2" charset="-70"/>
                <a:ea typeface="+mj-ea"/>
                <a:cs typeface="Arial" panose="020B0604020202020204" pitchFamily="34" charset="0"/>
              </a:rPr>
              <a:t>TIEKĖJŲ EKO SERTIFIKATAI</a:t>
            </a:r>
            <a:endParaRPr lang="lt-LT" sz="3200" dirty="0">
              <a:latin typeface="Barlow" panose="00000500000000000000" pitchFamily="2" charset="-7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190A10D-9DDE-47EC-85CD-D76F08D4B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3017" y="1358283"/>
            <a:ext cx="9066633" cy="4818680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FB559BE-3238-4530-AE5B-DB70640E2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433" y="1434524"/>
            <a:ext cx="9071634" cy="47424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50F32D-1BB4-F93D-D31D-42ACABDF506A}"/>
              </a:ext>
            </a:extLst>
          </p:cNvPr>
          <p:cNvSpPr txBox="1"/>
          <p:nvPr/>
        </p:nvSpPr>
        <p:spPr>
          <a:xfrm>
            <a:off x="1250433" y="314515"/>
            <a:ext cx="3847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lt-LT" dirty="0">
                <a:latin typeface="Proxima Nova Lt" panose="02000506030000020004" pitchFamily="50" charset="0"/>
              </a:rPr>
            </a:br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https://www.ekoagros.lt</a:t>
            </a:r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58FBD6-9948-B7EF-754E-5EFA9FB2DFFE}"/>
              </a:ext>
            </a:extLst>
          </p:cNvPr>
          <p:cNvSpPr/>
          <p:nvPr/>
        </p:nvSpPr>
        <p:spPr>
          <a:xfrm>
            <a:off x="1455526" y="1925290"/>
            <a:ext cx="2022763" cy="9790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BE4927-EB2B-ECFA-74DC-595BEF9A9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108" y="1043048"/>
            <a:ext cx="7434542" cy="41907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58E984-8398-8AE6-6CFF-294585078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9906" y="5227638"/>
            <a:ext cx="7932688" cy="116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56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5F92C1-629F-95DE-3EB7-40219527E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524" y="0"/>
            <a:ext cx="773235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9916" y="233473"/>
            <a:ext cx="395424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>
                <a:latin typeface="Barlow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TIEKĖJO SERTIFIKATAS</a:t>
            </a:r>
          </a:p>
          <a:p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n-NO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(Nr. </a:t>
            </a:r>
            <a:r>
              <a:rPr lang="lt-LT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ŽŪM 3D-309 6.3, 13</a:t>
            </a:r>
            <a:r>
              <a:rPr lang="lt-LT" sz="1600" i="1" dirty="0">
                <a:latin typeface="Proxima Nova Medium" panose="02000506030000020004" pitchFamily="50" charset="0"/>
              </a:rPr>
              <a:t>)</a:t>
            </a:r>
            <a:endParaRPr lang="nn-NO" sz="1600" i="1" dirty="0">
              <a:latin typeface="Proxima Nova Medium" panose="02000506030000020004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77663" y="6597325"/>
            <a:ext cx="1114337" cy="6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D3A0D9-5BE2-4D7E-A011-67CC1F232424}"/>
              </a:ext>
            </a:extLst>
          </p:cNvPr>
          <p:cNvSpPr txBox="1"/>
          <p:nvPr/>
        </p:nvSpPr>
        <p:spPr>
          <a:xfrm>
            <a:off x="1024499" y="1805804"/>
            <a:ext cx="3308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Veiklos vykdytojo </a:t>
            </a:r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(pardavėjo) pavadinimas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3FA26C-5C75-4F27-B809-BBDDC44F37BA}"/>
              </a:ext>
            </a:extLst>
          </p:cNvPr>
          <p:cNvSpPr txBox="1"/>
          <p:nvPr/>
        </p:nvSpPr>
        <p:spPr>
          <a:xfrm>
            <a:off x="1024499" y="2693971"/>
            <a:ext cx="2871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Sertifikuotos </a:t>
            </a:r>
            <a:r>
              <a:rPr lang="lt-LT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veiklos</a:t>
            </a:r>
            <a:endParaRPr 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0859EB-1AAF-4C50-B8EB-506F6EF1D1FD}"/>
              </a:ext>
            </a:extLst>
          </p:cNvPr>
          <p:cNvSpPr txBox="1"/>
          <p:nvPr/>
        </p:nvSpPr>
        <p:spPr>
          <a:xfrm>
            <a:off x="969916" y="4729030"/>
            <a:ext cx="2819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>
                <a:ln w="0"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Sertifikato</a:t>
            </a:r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t-LT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galiojimo data </a:t>
            </a:r>
            <a:endParaRPr 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A8C25D-1DC5-4E86-99A2-FD88BACE9163}"/>
              </a:ext>
            </a:extLst>
          </p:cNvPr>
          <p:cNvSpPr txBox="1"/>
          <p:nvPr/>
        </p:nvSpPr>
        <p:spPr>
          <a:xfrm>
            <a:off x="1024499" y="3375796"/>
            <a:ext cx="2974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Sertifikuotų produktų kategorijos ir </a:t>
            </a:r>
            <a:r>
              <a:rPr lang="lt-LT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gamybos metodai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F59548-3CC1-4AFE-A85F-BA1290EAFA3E}"/>
              </a:ext>
            </a:extLst>
          </p:cNvPr>
          <p:cNvCxnSpPr>
            <a:cxnSpLocks/>
          </p:cNvCxnSpPr>
          <p:nvPr/>
        </p:nvCxnSpPr>
        <p:spPr>
          <a:xfrm>
            <a:off x="3641250" y="2179546"/>
            <a:ext cx="2097266" cy="124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99D8BDA-946C-454A-A00F-84924803246F}"/>
              </a:ext>
            </a:extLst>
          </p:cNvPr>
          <p:cNvCxnSpPr>
            <a:cxnSpLocks/>
          </p:cNvCxnSpPr>
          <p:nvPr/>
        </p:nvCxnSpPr>
        <p:spPr>
          <a:xfrm>
            <a:off x="3641250" y="2890684"/>
            <a:ext cx="1383300" cy="552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DD4B5A9-EAF4-462F-85C7-29BD358BC57E}"/>
              </a:ext>
            </a:extLst>
          </p:cNvPr>
          <p:cNvCxnSpPr>
            <a:cxnSpLocks/>
          </p:cNvCxnSpPr>
          <p:nvPr/>
        </p:nvCxnSpPr>
        <p:spPr>
          <a:xfrm>
            <a:off x="3641249" y="3944328"/>
            <a:ext cx="1383301" cy="122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F1B50C8-2941-4362-81AD-307771734368}"/>
              </a:ext>
            </a:extLst>
          </p:cNvPr>
          <p:cNvCxnSpPr>
            <a:cxnSpLocks/>
          </p:cNvCxnSpPr>
          <p:nvPr/>
        </p:nvCxnSpPr>
        <p:spPr>
          <a:xfrm>
            <a:off x="3641250" y="5297562"/>
            <a:ext cx="6306481" cy="10584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3CF43F4-F70E-9F69-A214-9884CDDFAFBA}"/>
              </a:ext>
            </a:extLst>
          </p:cNvPr>
          <p:cNvCxnSpPr>
            <a:cxnSpLocks/>
          </p:cNvCxnSpPr>
          <p:nvPr/>
        </p:nvCxnSpPr>
        <p:spPr>
          <a:xfrm>
            <a:off x="3641250" y="4144760"/>
            <a:ext cx="1383301" cy="5455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350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5A212D-D463-FCFD-D109-B25746BB8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717" y="1114500"/>
            <a:ext cx="8415229" cy="3540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077663" y="6597325"/>
            <a:ext cx="1114337" cy="6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D3A0D9-5BE2-4D7E-A011-67CC1F232424}"/>
              </a:ext>
            </a:extLst>
          </p:cNvPr>
          <p:cNvSpPr txBox="1"/>
          <p:nvPr/>
        </p:nvSpPr>
        <p:spPr>
          <a:xfrm>
            <a:off x="1024499" y="2679225"/>
            <a:ext cx="255321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lt-LT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Sertifikuotų</a:t>
            </a:r>
          </a:p>
          <a:p>
            <a:pPr algn="just"/>
            <a:r>
              <a:rPr lang="lt-LT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produktų </a:t>
            </a:r>
          </a:p>
          <a:p>
            <a:pPr algn="just"/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pavadinimas / grupė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A8C25D-1DC5-4E86-99A2-FD88BACE9163}"/>
              </a:ext>
            </a:extLst>
          </p:cNvPr>
          <p:cNvSpPr txBox="1"/>
          <p:nvPr/>
        </p:nvSpPr>
        <p:spPr>
          <a:xfrm>
            <a:off x="1024500" y="4109417"/>
            <a:ext cx="255321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Sertifikuotų</a:t>
            </a:r>
          </a:p>
          <a:p>
            <a:pPr algn="just"/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produktų</a:t>
            </a:r>
          </a:p>
          <a:p>
            <a:pPr algn="just"/>
            <a:r>
              <a:rPr lang="lt-LT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gamybos būdai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F59548-3CC1-4AFE-A85F-BA1290EAFA3E}"/>
              </a:ext>
            </a:extLst>
          </p:cNvPr>
          <p:cNvCxnSpPr>
            <a:cxnSpLocks/>
            <a:stCxn id="7" idx="1"/>
          </p:cNvCxnSpPr>
          <p:nvPr/>
        </p:nvCxnSpPr>
        <p:spPr>
          <a:xfrm flipV="1">
            <a:off x="3577717" y="2848505"/>
            <a:ext cx="541622" cy="360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99D8BDA-946C-454A-A00F-84924803246F}"/>
              </a:ext>
            </a:extLst>
          </p:cNvPr>
          <p:cNvCxnSpPr>
            <a:cxnSpLocks/>
          </p:cNvCxnSpPr>
          <p:nvPr/>
        </p:nvCxnSpPr>
        <p:spPr>
          <a:xfrm flipV="1">
            <a:off x="3577715" y="2933797"/>
            <a:ext cx="7161820" cy="11924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23C55C9-C571-59B5-F410-2105D6719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650" y="4699616"/>
            <a:ext cx="8112486" cy="23121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2E7FDA-5F50-94E6-14EC-90D6494C8555}"/>
              </a:ext>
            </a:extLst>
          </p:cNvPr>
          <p:cNvSpPr txBox="1"/>
          <p:nvPr/>
        </p:nvSpPr>
        <p:spPr>
          <a:xfrm>
            <a:off x="1024498" y="5404924"/>
            <a:ext cx="255321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Išimtys </a:t>
            </a:r>
          </a:p>
          <a:p>
            <a:pPr algn="just"/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(neekologiški produktai turintys </a:t>
            </a:r>
            <a:r>
              <a:rPr lang="lt-L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</a:t>
            </a:r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dalių, kt. )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CF0A4A0-365C-4AFB-4FD9-5A56ECAD63F8}"/>
              </a:ext>
            </a:extLst>
          </p:cNvPr>
          <p:cNvCxnSpPr>
            <a:cxnSpLocks/>
          </p:cNvCxnSpPr>
          <p:nvPr/>
        </p:nvCxnSpPr>
        <p:spPr>
          <a:xfrm flipV="1">
            <a:off x="3577717" y="5421852"/>
            <a:ext cx="4425244" cy="6057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5EF754F-CB62-3DF2-B3F4-B63047E30FFA}"/>
              </a:ext>
            </a:extLst>
          </p:cNvPr>
          <p:cNvSpPr txBox="1"/>
          <p:nvPr/>
        </p:nvSpPr>
        <p:spPr>
          <a:xfrm>
            <a:off x="903387" y="430751"/>
            <a:ext cx="395424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>
                <a:latin typeface="Barlow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TIEKĖJO SERTIFIKATAS</a:t>
            </a:r>
          </a:p>
          <a:p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n-NO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(Nr. </a:t>
            </a:r>
            <a:r>
              <a:rPr lang="lt-LT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ŽŪM 3D-309 6.3, 13</a:t>
            </a:r>
            <a:r>
              <a:rPr lang="lt-LT" sz="1600" i="1" dirty="0">
                <a:latin typeface="Proxima Nova Medium" panose="02000506030000020004" pitchFamily="50" charset="0"/>
              </a:rPr>
              <a:t>)</a:t>
            </a:r>
            <a:endParaRPr lang="nn-NO" sz="1600" i="1" dirty="0">
              <a:latin typeface="Proxima Nova Medium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19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6538A42-BDA8-5E82-5A19-B672656A1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471" y="4328464"/>
            <a:ext cx="2707225" cy="233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337C846-F28B-4412-801F-93DEC07A8FE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lt-LT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858062-95EC-4089-A691-38CC1AAA6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562928"/>
            <a:ext cx="7273413" cy="4106392"/>
          </a:xfrm>
          <a:ln w="9525">
            <a:solidFill>
              <a:schemeClr val="tx2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 ekologinės gamybos logotipas               privalomas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fasuotiems maisto produktams ženklinti.</a:t>
            </a:r>
          </a:p>
          <a:p>
            <a:pPr>
              <a:lnSpc>
                <a:spcPct val="150000"/>
              </a:lnSpc>
            </a:pPr>
            <a:r>
              <a:rPr lang="lt-LT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Nefasuotus ar neženklintus ekologiškus produktus gali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lt-LT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pardavinėti tik sertifikuotas ekologinis ūkis ar sertifikuota mažmeninė parduotuvė</a:t>
            </a: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;</a:t>
            </a:r>
            <a:endParaRPr lang="lt-LT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Produkto ekologiškumo statusas aiškiai nurodomas pardavimo/lydinčiam dokumente. </a:t>
            </a:r>
            <a:endParaRPr lang="lt-L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lt-L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3E94D-5E5E-4964-84E1-B099049DB01D}"/>
              </a:ext>
            </a:extLst>
          </p:cNvPr>
          <p:cNvSpPr txBox="1"/>
          <p:nvPr/>
        </p:nvSpPr>
        <p:spPr>
          <a:xfrm>
            <a:off x="1162050" y="465478"/>
            <a:ext cx="9867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3200" dirty="0">
                <a:solidFill>
                  <a:prstClr val="black"/>
                </a:solidFill>
                <a:latin typeface="Barlow" panose="00000500000000000000" pitchFamily="2" charset="-70"/>
                <a:ea typeface="+mj-ea"/>
                <a:cs typeface="Arial" panose="020B0604020202020204" pitchFamily="34" charset="0"/>
              </a:rPr>
              <a:t>EKOLOGIŠKOS ŽALIAVOS ŽENKLINIMAS</a:t>
            </a:r>
            <a:endParaRPr lang="lt-LT" sz="3200" dirty="0">
              <a:latin typeface="Barlow" panose="00000500000000000000" pitchFamily="2" charset="-7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C89E58-9696-E2BA-D363-AFC7CADD624D}"/>
              </a:ext>
            </a:extLst>
          </p:cNvPr>
          <p:cNvSpPr txBox="1"/>
          <p:nvPr/>
        </p:nvSpPr>
        <p:spPr>
          <a:xfrm>
            <a:off x="3048000" y="32467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3CCB2A3F-4789-45D2-1AE7-6E036BDAF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086" y="99627"/>
            <a:ext cx="3110107" cy="3716159"/>
          </a:xfrm>
          <a:prstGeom prst="rect">
            <a:avLst/>
          </a:prstGeom>
        </p:spPr>
      </p:pic>
      <p:pic>
        <p:nvPicPr>
          <p:cNvPr id="3" name="Picture 2" descr="cid:BtSdhcByC9pr4VIwJnfm">
            <a:extLst>
              <a:ext uri="{FF2B5EF4-FFF2-40B4-BE49-F238E27FC236}">
                <a16:creationId xmlns:a16="http://schemas.microsoft.com/office/drawing/2014/main" id="{155602E1-19EA-9424-B646-1868B9A4D6E5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673" y="1658424"/>
            <a:ext cx="618744" cy="4372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10EBB6-A72B-E7CD-927C-773BE5B6843E}"/>
              </a:ext>
            </a:extLst>
          </p:cNvPr>
          <p:cNvSpPr/>
          <p:nvPr/>
        </p:nvSpPr>
        <p:spPr>
          <a:xfrm>
            <a:off x="971836" y="2775887"/>
            <a:ext cx="7292177" cy="283464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94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37C846-F28B-4412-801F-93DEC07A8FE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lt-LT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858062-95EC-4089-A691-38CC1AAA6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1069"/>
            <a:ext cx="10515600" cy="474527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Praėjusio ketvirčio ekologiškumo procento apskaičiavim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</a:t>
            </a: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3E94D-5E5E-4964-84E1-B099049DB01D}"/>
              </a:ext>
            </a:extLst>
          </p:cNvPr>
          <p:cNvSpPr txBox="1"/>
          <p:nvPr/>
        </p:nvSpPr>
        <p:spPr>
          <a:xfrm>
            <a:off x="1162050" y="465478"/>
            <a:ext cx="9867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lt-LT" sz="32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-70"/>
                <a:ea typeface="+mj-ea"/>
                <a:cs typeface="Arial" panose="020B0604020202020204" pitchFamily="34" charset="0"/>
              </a:rPr>
              <a:t>SERTIFIKAVIMUI REIKALINGI DOKUMENTAI</a:t>
            </a:r>
            <a:endParaRPr lang="lt-LT" sz="3200" dirty="0">
              <a:latin typeface="Barlow" panose="00000500000000000000" pitchFamily="2" charset="-7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C89E58-9696-E2BA-D363-AFC7CADD624D}"/>
              </a:ext>
            </a:extLst>
          </p:cNvPr>
          <p:cNvSpPr txBox="1"/>
          <p:nvPr/>
        </p:nvSpPr>
        <p:spPr>
          <a:xfrm>
            <a:off x="3048000" y="32467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E32A3C-E7B9-D523-6669-281469EAA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44223"/>
            <a:ext cx="9609653" cy="1844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5A4870-F702-9301-DA8D-AA09F6FD4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2" y="4173324"/>
            <a:ext cx="9548687" cy="15850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4752349-084E-3E28-B3F0-66474E041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6590" y="5771056"/>
            <a:ext cx="2659610" cy="1668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76ABC4-E875-1707-233B-BFFAFECE3138}"/>
              </a:ext>
            </a:extLst>
          </p:cNvPr>
          <p:cNvSpPr txBox="1"/>
          <p:nvPr/>
        </p:nvSpPr>
        <p:spPr>
          <a:xfrm>
            <a:off x="868681" y="5912466"/>
            <a:ext cx="4057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NKP 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</a:t>
            </a:r>
            <a:r>
              <a:rPr lang="lt-LT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NEEKOlogiškas produktas</a:t>
            </a:r>
            <a:endParaRPr lang="en-US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AE6EB8-4392-59BF-D2DD-68E999C54E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82" y="6207635"/>
            <a:ext cx="1536267" cy="55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6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F7E83-0135-4AD2-89DB-6D26E314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4517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t-LT" sz="3600" dirty="0"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  <a:t>ES teisinis reglamentavimas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E54E3-B712-4893-A1A1-7D0E3BB70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8682"/>
            <a:ext cx="10515600" cy="41495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i="0" u="none" strike="noStrike" baseline="0" dirty="0">
                <a:solidFill>
                  <a:srgbClr val="00283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Draudžiamas gerai žinomo logotipo naudojimas</a:t>
            </a:r>
            <a:r>
              <a:rPr lang="lt-LT" sz="2400" i="0" u="none" strike="noStrike" baseline="0" dirty="0">
                <a:solidFill>
                  <a:srgbClr val="00283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viešajame maitinime </a:t>
            </a:r>
            <a:r>
              <a:rPr lang="lt-LT" sz="2400" dirty="0">
                <a:solidFill>
                  <a:srgbClr val="002836"/>
                </a:solidFill>
                <a:latin typeface="Open Sans" panose="020B0606030504020204" pitchFamily="34" charset="0"/>
              </a:rPr>
              <a:t>(ES) 2018/848 2 str. Taikymo sritis (3)</a:t>
            </a:r>
          </a:p>
          <a:p>
            <a:pPr marL="0" indent="0">
              <a:buNone/>
            </a:pPr>
            <a:endParaRPr lang="lt-LT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E7FFF9-9C22-D3A6-5D93-A92F06BE0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788" y="3682987"/>
            <a:ext cx="2451235" cy="164574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68A190-72CA-4AB8-F2E1-200DE57A56F7}"/>
              </a:ext>
            </a:extLst>
          </p:cNvPr>
          <p:cNvCxnSpPr>
            <a:cxnSpLocks/>
          </p:cNvCxnSpPr>
          <p:nvPr/>
        </p:nvCxnSpPr>
        <p:spPr>
          <a:xfrm>
            <a:off x="4246539" y="3562165"/>
            <a:ext cx="2931371" cy="1887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B1DC89-23A5-3531-461E-2E4E7117B94D}"/>
              </a:ext>
            </a:extLst>
          </p:cNvPr>
          <p:cNvCxnSpPr>
            <a:cxnSpLocks/>
          </p:cNvCxnSpPr>
          <p:nvPr/>
        </p:nvCxnSpPr>
        <p:spPr>
          <a:xfrm flipH="1">
            <a:off x="4320898" y="3499334"/>
            <a:ext cx="2857012" cy="19775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352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37C846-F28B-4412-801F-93DEC07A8FE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lt-LT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858062-95EC-4089-A691-38CC1AAA6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3838"/>
            <a:ext cx="10515600" cy="428324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lt-LT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Kontrolė:</a:t>
            </a:r>
          </a:p>
          <a:p>
            <a:pPr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atliekama ne rečiau kaip kartą per metus veiklos vykdymo vietoje,</a:t>
            </a:r>
          </a:p>
          <a:p>
            <a:pPr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kiekvienas maitinimo įstaigos padalinys skaitomas kaip atskiras ūkio subjektas.</a:t>
            </a:r>
          </a:p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lt-LT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Mokesčiai:</a:t>
            </a:r>
          </a:p>
          <a:p>
            <a:pPr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vienkartinis deklaracijos vertinimo mokestis 161,61 Eur su PVM,</a:t>
            </a:r>
          </a:p>
          <a:p>
            <a:pPr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metinis viešojo maitinimo veiklos sertifikavimo mokestis, priklausomai nuo įmonės dydžio, yra nuo 180,58 iki 234,67 Eur su PVM. Taikomas kiekvienam adresui.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3E94D-5E5E-4964-84E1-B099049DB01D}"/>
              </a:ext>
            </a:extLst>
          </p:cNvPr>
          <p:cNvSpPr txBox="1"/>
          <p:nvPr/>
        </p:nvSpPr>
        <p:spPr>
          <a:xfrm>
            <a:off x="1066800" y="517525"/>
            <a:ext cx="98679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lt-LT" sz="3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  <a:t>PATIKRINIMŲ SKAIČIUS PER METUS, SERTIFIKAVIMO MOKESTIS</a:t>
            </a:r>
            <a:endParaRPr lang="lt-LT" sz="3200" dirty="0">
              <a:latin typeface="Barlow" panose="00000500000000000000" pitchFamily="2" charset="-7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F09033-4EE7-49CA-8596-96D6CD9E1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3630" y="1548532"/>
            <a:ext cx="1827335" cy="182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64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37C846-F28B-4412-801F-93DEC07A8FE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858062-95EC-4089-A691-38CC1AAA6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951579"/>
            <a:ext cx="10515600" cy="338889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Nustačius neatitikimus, ekologiškumo ženklas gali būti mažinamas.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Jei nustatoma, kad realus apskaičiuotas ekologiškumo procentas nesiekia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 proc. </a:t>
            </a: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sertifikatas</a:t>
            </a: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stabdomas;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 metus nustačius du piktnaudžiavimo atvejus kai sertifikatas arba ekologiškumo ženklas naudojami klaidinančiu būdu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</a:t>
            </a: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sertifikatas naikinamas be teisės teikti prašymą naujam sertifikavimui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 </a:t>
            </a: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mėn.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3E94D-5E5E-4964-84E1-B099049DB01D}"/>
              </a:ext>
            </a:extLst>
          </p:cNvPr>
          <p:cNvSpPr txBox="1"/>
          <p:nvPr/>
        </p:nvSpPr>
        <p:spPr>
          <a:xfrm>
            <a:off x="1066800" y="517525"/>
            <a:ext cx="9867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lt-LT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  <a:t>KOKIOS GALI BŪTI TAIKOMOS NEATITIKTYS</a:t>
            </a:r>
            <a:endParaRPr lang="lt-LT" sz="3200" dirty="0">
              <a:latin typeface="Barlow" panose="00000500000000000000" pitchFamily="2" charset="-7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F09243-D2BF-4A88-B42F-D121158B6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9712" y="1705628"/>
            <a:ext cx="2071688" cy="160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97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0610" y="296201"/>
            <a:ext cx="9169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  <a:t>PIRMIEJI SERTIFIKATAI...</a:t>
            </a:r>
            <a:endParaRPr lang="en-US" sz="3200" dirty="0">
              <a:latin typeface="Barlow" panose="00000500000000000000" pitchFamily="2" charset="-7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2971" y="1722271"/>
            <a:ext cx="462098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 m. liepą sertifikuotas pirmas  darželis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nuo 60 –90 % ekologiškumo </a:t>
            </a:r>
            <a:r>
              <a:rPr lang="lt-LT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</a:t>
            </a:r>
            <a:endParaRPr lang="lt-L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vaikai noriai ragauja ekologišką maistą.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skleidžia ekologiško maisto žinią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kainų skirtumą kompensuoja valstybė  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lt-LT" sz="20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77663" y="6597325"/>
            <a:ext cx="1114337" cy="6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E4DE26-2F45-4471-B0A0-57E2A8C54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509" y="880976"/>
            <a:ext cx="3772227" cy="55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37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0610" y="296201"/>
            <a:ext cx="9169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>
                <a:latin typeface="Barlow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VIEŠINIMAS</a:t>
            </a:r>
            <a:r>
              <a:rPr lang="lt-LT" sz="3200" dirty="0"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3200" dirty="0">
              <a:latin typeface="Barlow" panose="00000500000000000000" pitchFamily="2" charset="-7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62807" y="1117863"/>
            <a:ext cx="4910766" cy="5583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„Ekoagros“ 2000 egz. tiražu išleido sertifikavimo gidą apie naujas viešojo maitinimo taisykles ir išsiuntė jį daugiau kaip 1600 tikslinių gavėjų, t. y.</a:t>
            </a:r>
          </a:p>
          <a:p>
            <a:pPr algn="just"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vaikų darželiams, mokykloms, ligoninėms, restoranams, kavinėms bei kitiems viešojo maitinimo subjektams. </a:t>
            </a:r>
          </a:p>
          <a:p>
            <a:pPr algn="just">
              <a:lnSpc>
                <a:spcPct val="150000"/>
              </a:lnSpc>
            </a:pPr>
            <a:endParaRPr lang="lt-L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Taip pat buvo suorganizuoti 5 informaciniai renginiai tikslinėms grupėms.</a:t>
            </a:r>
          </a:p>
          <a:p>
            <a:pPr algn="just">
              <a:lnSpc>
                <a:spcPct val="150000"/>
              </a:lnSpc>
            </a:pPr>
            <a:endParaRPr lang="lt-L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77663" y="6597325"/>
            <a:ext cx="1114337" cy="6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46EF5E-9D5A-9A4F-0FA7-B217B39F8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966" y="1217767"/>
            <a:ext cx="5100034" cy="514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35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3170" y="388610"/>
            <a:ext cx="9169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>
                <a:latin typeface="Barlow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VIEŠINIMAS</a:t>
            </a:r>
            <a:r>
              <a:rPr lang="lt-LT" sz="3200" dirty="0"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3200" dirty="0">
              <a:latin typeface="Barlow" panose="00000500000000000000" pitchFamily="2" charset="-7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62807" y="1117863"/>
            <a:ext cx="4910766" cy="5583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Ženklas atpažįstamas tik viešąjį maitinimą organizuojančioms įstaigoms, nes jos buvo su juo supažindintos. </a:t>
            </a:r>
          </a:p>
          <a:p>
            <a:pPr algn="just">
              <a:lnSpc>
                <a:spcPct val="150000"/>
              </a:lnSpc>
            </a:pPr>
            <a:endParaRPr lang="lt-L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Ženklas vis dar nežinomas visuomenėje.  </a:t>
            </a:r>
            <a:r>
              <a:rPr lang="lt-LT" sz="2000" dirty="0">
                <a:latin typeface="Open Sans" panose="020B0606030504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K</a:t>
            </a:r>
            <a:r>
              <a:rPr lang="lt-LT" sz="20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uo daugiau maitinimo įstaigų bus sertifikuota, tuo ženklas taps žinomesnis, taip vaikai atneš žinutę tėvams ir skatins visuomenės ekologinį vartojimą.</a:t>
            </a:r>
            <a:endParaRPr lang="lt-LT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77663" y="6597325"/>
            <a:ext cx="1114337" cy="6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81A654-3B3A-DD9D-2BBF-3BCFE33AF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503" y="1508284"/>
            <a:ext cx="2756079" cy="496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71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0717" y="382679"/>
            <a:ext cx="9169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  <a:t>NAUDA…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5416" y="949913"/>
            <a:ext cx="1046116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Vartotojai, kuriems yra svarbi aplinka, gyvūnų gerovė, teikia pirmenybę ekologiškam viešajam maitinimui, todėl ir maitinimo įmonę renkasi atsižvelgdami į šį kriterijų. </a:t>
            </a:r>
          </a:p>
          <a:p>
            <a:pPr algn="just"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Prisidedant prie kontrolės sistemos didės vartotojų pasitikėjimas ekologiškumo termino naudojimu, kontrole ir ekologiškų produktų nauda. </a:t>
            </a:r>
          </a:p>
          <a:p>
            <a:pPr algn="just"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Sertifikavimas vartotojams suteiks tikrumo, kad ekologinės taisyklės yra taikomos kiekvienai  kontroliuojamai maitinimo įmonei, o kontroliuojamiems veiklos vykdytojams užtikrins sąžiningą konkurenciją.  </a:t>
            </a:r>
          </a:p>
          <a:p>
            <a:pPr algn="just"/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77663" y="6597325"/>
            <a:ext cx="1114337" cy="6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8011AF-4AC9-421B-B91D-0531AC9019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238" y="4827898"/>
            <a:ext cx="2306105" cy="164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54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3174E3-4DAA-7C46-82E9-FCCB804F38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LT" dirty="0"/>
              <a:t>Ačiū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4B300-C111-704A-B45C-DFE6638ECC5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lt-LT" noProof="1"/>
              <a:t>Viešoji įstaiga „Ekoagros“ </a:t>
            </a:r>
            <a:br>
              <a:rPr lang="lt-LT" noProof="1"/>
            </a:br>
            <a:br>
              <a:rPr lang="lt-LT" noProof="1"/>
            </a:br>
            <a:r>
              <a:rPr lang="lt-LT" noProof="1"/>
              <a:t>Laisvės al. 67, Kaunas, </a:t>
            </a:r>
            <a:br>
              <a:rPr lang="lt-LT" noProof="1"/>
            </a:br>
            <a:r>
              <a:rPr lang="lt-LT" noProof="1"/>
              <a:t>Tel. (8 37) 20 31 81, </a:t>
            </a:r>
            <a:br>
              <a:rPr lang="lt-LT" noProof="1"/>
            </a:br>
            <a:r>
              <a:rPr lang="lt-LT" noProof="1"/>
              <a:t>Faks. (8 37) 20 31 82, </a:t>
            </a:r>
            <a:br>
              <a:rPr lang="lt-LT" noProof="1"/>
            </a:br>
            <a:r>
              <a:rPr lang="lt-LT" noProof="1"/>
              <a:t>El. p. ekoagros@ekoagros.lt</a:t>
            </a:r>
            <a:br>
              <a:rPr lang="lt-LT" noProof="1"/>
            </a:br>
            <a:r>
              <a:rPr lang="lt-LT" noProof="1"/>
              <a:t>www.ekoagros.lt </a:t>
            </a:r>
          </a:p>
          <a:p>
            <a:endParaRPr lang="lt-LT" noProof="1"/>
          </a:p>
        </p:txBody>
      </p:sp>
    </p:spTree>
    <p:extLst>
      <p:ext uri="{BB962C8B-B14F-4D97-AF65-F5344CB8AC3E}">
        <p14:creationId xmlns:p14="http://schemas.microsoft.com/office/powerpoint/2010/main" val="388771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F7E83-0135-4AD2-89DB-6D26E314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4517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t-LT" sz="3600" dirty="0"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  <a:t>EKOLOGIŠKŲ VIEŠOJO MAITINIMO ĮSTAIGŲ SERTIFIKAVIMO TAISYKLĖS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E54E3-B712-4893-A1A1-7D0E3BB70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8682"/>
            <a:ext cx="10515600" cy="414955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LR </a:t>
            </a:r>
            <a:r>
              <a:rPr lang="lt-L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žemės ūkio ministro 2020 m.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t-L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gruodžio 11 d. įsakymu Nr. 3D-854 buvo patvirtintas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t-L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Maisto tvarkymo subjektų veiklos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t-L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sertifikavimo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t-L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 viešojo maitinimo veiklos ekologiškumo ženklo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t-L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suteikimo tvarkos aprašas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Apra</a:t>
            </a:r>
            <a:r>
              <a:rPr lang="lt-LT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šas</a:t>
            </a:r>
            <a:r>
              <a:rPr lang="lt-L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įsigaliojo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 m. </a:t>
            </a:r>
            <a:r>
              <a:rPr lang="lt-LT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gegužės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d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lt-LT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C2B0B9-2E3D-490E-B14E-AE956EAC4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619" y="4823845"/>
            <a:ext cx="1298561" cy="1450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9A2D7F-53BE-44C1-991F-D1B98C6B7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353" y="4823845"/>
            <a:ext cx="1274174" cy="1414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3EECC5-F144-4E14-BE75-475B42C3B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9620" y="4787266"/>
            <a:ext cx="1274174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86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F7E83-0135-4AD2-89DB-6D26E314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7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t-LT" sz="3600" dirty="0"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  <a:t>GEROJI UŽSIENIO PATIRTIS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BBBFF7B-F9EA-4C49-80F0-21D3B394C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5246" y="2199061"/>
            <a:ext cx="2910954" cy="19361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3DA55A-813E-4A7D-81CA-30B4C7C34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253" y="2199061"/>
            <a:ext cx="3030597" cy="17411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0B9EE-3E3E-4CF5-9A9A-CB7CEFCB7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9496" y="2287936"/>
            <a:ext cx="1847248" cy="18472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5AAF67-48CB-42F6-AD1D-8C7D5BE92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5256" y="3766904"/>
            <a:ext cx="2060627" cy="22008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FF21F1-C20A-4ABE-9CC7-E70156A2A8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1202" y="4490892"/>
            <a:ext cx="1298561" cy="14509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0B21EA-8D44-46E9-9697-3E6E5958D9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8122" y="4562250"/>
            <a:ext cx="1268078" cy="14143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8A1AB3-851D-4929-9F26-49B195F4B1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8079" y="4547260"/>
            <a:ext cx="1274174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35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F7E83-0135-4AD2-89DB-6D26E314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7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t-LT" sz="3600" dirty="0"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  <a:t>DANIJOJE VIEŠASIS MAITINIMAS SERTIFIKUOJAMAS JAU 10 METŲ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C68A83AD-56F7-43E1-934B-6BFD7793A6AA}"/>
              </a:ext>
            </a:extLst>
          </p:cNvPr>
          <p:cNvGraphicFramePr>
            <a:graphicFrameLocks/>
          </p:cNvGraphicFramePr>
          <p:nvPr/>
        </p:nvGraphicFramePr>
        <p:xfrm>
          <a:off x="2039619" y="1777312"/>
          <a:ext cx="8199755" cy="4966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B7FD30-2B51-4B48-8732-B24054B2F8C6}"/>
              </a:ext>
            </a:extLst>
          </p:cNvPr>
          <p:cNvSpPr txBox="1"/>
          <p:nvPr/>
        </p:nvSpPr>
        <p:spPr>
          <a:xfrm>
            <a:off x="4024377" y="4118111"/>
            <a:ext cx="1283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11x</a:t>
            </a:r>
            <a:endParaRPr lang="lt-LT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6">
            <a:extLst>
              <a:ext uri="{FF2B5EF4-FFF2-40B4-BE49-F238E27FC236}">
                <a16:creationId xmlns:a16="http://schemas.microsoft.com/office/drawing/2014/main" id="{A4763368-1692-4362-B008-1529D6C00C5E}"/>
              </a:ext>
            </a:extLst>
          </p:cNvPr>
          <p:cNvSpPr/>
          <p:nvPr/>
        </p:nvSpPr>
        <p:spPr>
          <a:xfrm>
            <a:off x="3896788" y="4118112"/>
            <a:ext cx="1962822" cy="1777864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ED7D31">
              <a:alpha val="20000"/>
            </a:srgb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7">
            <a:extLst>
              <a:ext uri="{FF2B5EF4-FFF2-40B4-BE49-F238E27FC236}">
                <a16:creationId xmlns:a16="http://schemas.microsoft.com/office/drawing/2014/main" id="{258A9BB4-27E0-4C0F-81A1-1F97B4982A3C}"/>
              </a:ext>
            </a:extLst>
          </p:cNvPr>
          <p:cNvSpPr/>
          <p:nvPr/>
        </p:nvSpPr>
        <p:spPr>
          <a:xfrm>
            <a:off x="6304110" y="2008324"/>
            <a:ext cx="2118018" cy="2252182"/>
          </a:xfrm>
          <a:prstGeom prst="swooshArrow">
            <a:avLst>
              <a:gd name="adj1" fmla="val 25000"/>
              <a:gd name="adj2" fmla="val 24550"/>
            </a:avLst>
          </a:prstGeom>
          <a:solidFill>
            <a:srgbClr val="ED7D31">
              <a:alpha val="20000"/>
            </a:srgb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54A7DD-9458-4FBF-900C-B806186C8F6D}"/>
              </a:ext>
            </a:extLst>
          </p:cNvPr>
          <p:cNvSpPr txBox="1"/>
          <p:nvPr/>
        </p:nvSpPr>
        <p:spPr>
          <a:xfrm>
            <a:off x="6768701" y="2186092"/>
            <a:ext cx="594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2x</a:t>
            </a:r>
            <a:endParaRPr lang="lt-LT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554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F7E83-0135-4AD2-89DB-6D26E314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7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t-LT" sz="3600" dirty="0"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  <a:t>DANIJOJE VIEŠASIS MAITINIMAS SERTIFIKUOJAMAS JAU 10 METŲ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A68645-5B29-498C-AE34-23C6CF130E53}"/>
              </a:ext>
            </a:extLst>
          </p:cNvPr>
          <p:cNvSpPr txBox="1"/>
          <p:nvPr/>
        </p:nvSpPr>
        <p:spPr>
          <a:xfrm>
            <a:off x="1766827" y="2184844"/>
            <a:ext cx="8886825" cy="2185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t-LT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2020 metais Danijoje atlikta apklausa parodė, kad: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t-LT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 proc</a:t>
            </a:r>
            <a:r>
              <a:rPr lang="lt-LT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lt-LT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apklaustųjų atpažino šalyje naudojamą ekologiškų produktų ženklinimo logotipą,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t-LT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 proc. – perka ir naudoja ekologiškus produktus,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t-LT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 proc. – ekologišku produktus perką kiekvieną savaitę.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762911-5751-4072-BA0F-53EF2110A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254" y="4436669"/>
            <a:ext cx="4895972" cy="234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84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F7E83-0135-4AD2-89DB-6D26E314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750"/>
            <a:ext cx="10515600" cy="1325563"/>
          </a:xfrm>
        </p:spPr>
        <p:txBody>
          <a:bodyPr>
            <a:normAutofit/>
          </a:bodyPr>
          <a:lstStyle/>
          <a:p>
            <a:r>
              <a:rPr lang="lt-LT" sz="3600" dirty="0">
                <a:latin typeface="Barlow" panose="00000500000000000000" pitchFamily="2" charset="-70"/>
                <a:cs typeface="Arial" panose="020B0604020202020204" pitchFamily="34" charset="0"/>
              </a:rPr>
              <a:t>EKOLOGIŠKŲ VIEŠOJO MAITINIMO ĮSTAIGŲ SERTIFIKAVIMO TAISYKLĖS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E54E3-B712-4893-A1A1-7D0E3BB70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8682"/>
            <a:ext cx="10515600" cy="414848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lt-LT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Supaprastintų viešojo maitinimo įstaigų sertifikavimo taisyklių tikslas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lt-LT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didintų besisertifikuojančių </a:t>
            </a:r>
            <a:r>
              <a:rPr lang="lt-LT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įmonių</a:t>
            </a:r>
            <a:r>
              <a:rPr lang="lt-LT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išskirtinumą rinkoje;</a:t>
            </a:r>
          </a:p>
          <a:p>
            <a:pPr>
              <a:lnSpc>
                <a:spcPct val="150000"/>
              </a:lnSpc>
            </a:pPr>
            <a:r>
              <a:rPr lang="lt-LT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galėtų būtų esminis proveržis skatinantis </a:t>
            </a:r>
            <a:r>
              <a:rPr lang="lt-LT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visuomenę</a:t>
            </a:r>
            <a:r>
              <a:rPr lang="lt-LT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pažinti ir vartoti ekologiškus produktus;</a:t>
            </a:r>
          </a:p>
          <a:p>
            <a:pPr>
              <a:lnSpc>
                <a:spcPct val="150000"/>
              </a:lnSpc>
            </a:pPr>
            <a:r>
              <a:rPr lang="lt-LT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skatintų vystytis trumpąsias grandines ir </a:t>
            </a:r>
            <a:r>
              <a:rPr lang="lt-LT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ūkininkus</a:t>
            </a:r>
            <a:r>
              <a:rPr lang="lt-LT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auginti ir tiekti daugiau ekologiškos produkcijos viešajam maitinimui;</a:t>
            </a:r>
          </a:p>
          <a:p>
            <a:pPr>
              <a:lnSpc>
                <a:spcPct val="150000"/>
              </a:lnSpc>
            </a:pPr>
            <a:r>
              <a:rPr lang="lt-LT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taisyklės lengvai įgyvendinamos</a:t>
            </a:r>
            <a:r>
              <a:rPr lang="lt-L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0181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37C846-F28B-4412-801F-93DEC07A8FE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858062-95EC-4089-A691-38CC1AAA6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304"/>
            <a:ext cx="10515600" cy="42832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nesudėtinga įsidiegti ir administruoti – esminis palengvinimas norinčioms sertifikuotis viešojo maitinimo įstaigoms;</a:t>
            </a:r>
          </a:p>
          <a:p>
            <a:pPr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taisyklės paremtos ekologiškumo procentu, išreikštu </a:t>
            </a:r>
            <a:b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lt-LT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ekologiškų žaliavų procentiniu kiekiu</a:t>
            </a: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nuo bendro visų įsigyjamų žaliavų kiekio.</a:t>
            </a:r>
          </a:p>
          <a:p>
            <a:pPr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pagal šį procentą įmonėms būtų suteikiamas vienas iš viešojo maitinimo standarto logotipų: </a:t>
            </a:r>
            <a:r>
              <a:rPr lang="lt-LT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auksinis</a:t>
            </a: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lt-LT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sidabrinis</a:t>
            </a: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arba </a:t>
            </a:r>
            <a:r>
              <a:rPr lang="lt-LT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bronzinis</a:t>
            </a: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atitinkamai įmonėje naudojant:</a:t>
            </a:r>
            <a:b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nuo 90-100%, 60-90% ir 30-60% ekologiškų žaliavų nuo bendro žaliavų kiekio. </a:t>
            </a:r>
          </a:p>
          <a:p>
            <a:pPr>
              <a:lnSpc>
                <a:spcPct val="150000"/>
              </a:lnSpc>
            </a:pPr>
            <a:r>
              <a:rPr lang="lt-LT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įmonės gali turėti išskirtinumą rinkoje turėdamos bent 30% ekologiškų žaliavų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3E94D-5E5E-4964-84E1-B099049DB01D}"/>
              </a:ext>
            </a:extLst>
          </p:cNvPr>
          <p:cNvSpPr txBox="1"/>
          <p:nvPr/>
        </p:nvSpPr>
        <p:spPr>
          <a:xfrm>
            <a:off x="1066800" y="517525"/>
            <a:ext cx="98679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lt-L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-70"/>
                <a:ea typeface="+mj-ea"/>
                <a:cs typeface="Arial" panose="020B0604020202020204" pitchFamily="34" charset="0"/>
              </a:rPr>
              <a:t>EKOLOGIŠKŲ VIEŠOJO MAITINIMO ĮSTAIGŲ SERTIFIKAVIMO TAISYKLĖS</a:t>
            </a:r>
            <a:endParaRPr lang="lt-LT" sz="3200" dirty="0">
              <a:latin typeface="Barlow" panose="00000500000000000000" pitchFamily="2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639883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F7E83-0135-4AD2-89DB-6D26E314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4517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t-LT" sz="3600" dirty="0">
                <a:latin typeface="Barlow" panose="00000500000000000000" pitchFamily="2" charset="-70"/>
                <a:ea typeface="Open Sans" panose="020B0606030504020204" pitchFamily="34" charset="0"/>
                <a:cs typeface="Open Sans" panose="020B0606030504020204" pitchFamily="34" charset="0"/>
              </a:rPr>
              <a:t>EKOLOGIŠKŲ VIEŠOJO MAITINIMO ĮSTAIGŲ SERTIFIKAVIMO TAISYKLIŲ KEITIMAS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E54E3-B712-4893-A1A1-7D0E3BB70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060" y="1777313"/>
            <a:ext cx="10420739" cy="475411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LR </a:t>
            </a:r>
            <a:r>
              <a:rPr lang="lt-L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žemės ūkio ministro 2020 m.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t-L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gruodžio 11 d. įsakymu Nr. 3D-854 buvo patvirtintas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t-L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Maisto tvarkymo subjektų veiklos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t-L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sertifikavimo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t-L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 viešojo maitinimo veiklos ekologiškumo ženklo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lt-L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suteikimo tvarkos aprašas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lt-LT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Nauja redakcija įsigaliojo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</a:t>
            </a:r>
            <a:r>
              <a:rPr lang="lt-LT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m. </a:t>
            </a:r>
            <a:r>
              <a:rPr lang="lt-LT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sausio 4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lt-LT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lt-LT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Pakeitimai:	-  </a:t>
            </a:r>
            <a:r>
              <a:rPr lang="lt-LT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</a:t>
            </a:r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834/2007 -&gt; </a:t>
            </a:r>
            <a:r>
              <a:rPr lang="lt-LT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</a:t>
            </a:r>
            <a:r>
              <a:rPr lang="lt-LT" dirty="0">
                <a:solidFill>
                  <a:schemeClr val="tx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2018/848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- sertifikavimo įstaiga -&gt; </a:t>
            </a:r>
            <a:r>
              <a:rPr lang="lt-LT" dirty="0">
                <a:solidFill>
                  <a:schemeClr val="tx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kontrolės institucija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- patvirtinamasis dokumentas -&gt; </a:t>
            </a:r>
            <a:r>
              <a:rPr lang="lt-LT" dirty="0">
                <a:solidFill>
                  <a:schemeClr val="tx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sertifikatas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lt-LT" dirty="0">
                <a:solidFill>
                  <a:schemeClr val="tx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</a:t>
            </a:r>
            <a:r>
              <a:rPr lang="lt-LT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tvarkymo subjektas -&gt; </a:t>
            </a:r>
            <a:r>
              <a:rPr lang="lt-LT" dirty="0">
                <a:solidFill>
                  <a:schemeClr val="tx2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veiklos vykdytojas</a:t>
            </a:r>
          </a:p>
        </p:txBody>
      </p:sp>
    </p:spTree>
    <p:extLst>
      <p:ext uri="{BB962C8B-B14F-4D97-AF65-F5344CB8AC3E}">
        <p14:creationId xmlns:p14="http://schemas.microsoft.com/office/powerpoint/2010/main" val="2164314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koagros">
      <a:dk1>
        <a:srgbClr val="002836"/>
      </a:dk1>
      <a:lt1>
        <a:srgbClr val="FFFFFF"/>
      </a:lt1>
      <a:dk2>
        <a:srgbClr val="002836"/>
      </a:dk2>
      <a:lt2>
        <a:srgbClr val="CDEAE4"/>
      </a:lt2>
      <a:accent1>
        <a:srgbClr val="006232"/>
      </a:accent1>
      <a:accent2>
        <a:srgbClr val="44AC71"/>
      </a:accent2>
      <a:accent3>
        <a:srgbClr val="84C349"/>
      </a:accent3>
      <a:accent4>
        <a:srgbClr val="2DB99D"/>
      </a:accent4>
      <a:accent5>
        <a:srgbClr val="E57445"/>
      </a:accent5>
      <a:accent6>
        <a:srgbClr val="DBE9BC"/>
      </a:accent6>
      <a:hlink>
        <a:srgbClr val="006233"/>
      </a:hlink>
      <a:folHlink>
        <a:srgbClr val="44AC7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3444</TotalTime>
  <Words>1052</Words>
  <Application>Microsoft Office PowerPoint</Application>
  <PresentationFormat>Widescreen</PresentationFormat>
  <Paragraphs>135</Paragraphs>
  <Slides>26</Slides>
  <Notes>6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Abhaya Libre</vt:lpstr>
      <vt:lpstr>Arial</vt:lpstr>
      <vt:lpstr>Barlow</vt:lpstr>
      <vt:lpstr>Barlow SemiBold</vt:lpstr>
      <vt:lpstr>Calibri</vt:lpstr>
      <vt:lpstr>Open Sans</vt:lpstr>
      <vt:lpstr>Proxima Nova Lt</vt:lpstr>
      <vt:lpstr>Proxima Nova Medium</vt:lpstr>
      <vt:lpstr>Wingdings</vt:lpstr>
      <vt:lpstr>Office Theme</vt:lpstr>
      <vt:lpstr>PowerPoint Presentation</vt:lpstr>
      <vt:lpstr>ES teisinis reglamentavimas</vt:lpstr>
      <vt:lpstr>EKOLOGIŠKŲ VIEŠOJO MAITINIMO ĮSTAIGŲ SERTIFIKAVIMO TAISYKLĖS</vt:lpstr>
      <vt:lpstr>GEROJI UŽSIENIO PATIRTIS</vt:lpstr>
      <vt:lpstr>DANIJOJE VIEŠASIS MAITINIMAS SERTIFIKUOJAMAS JAU 10 METŲ</vt:lpstr>
      <vt:lpstr>DANIJOJE VIEŠASIS MAITINIMAS SERTIFIKUOJAMAS JAU 10 METŲ</vt:lpstr>
      <vt:lpstr>EKOLOGIŠKŲ VIEŠOJO MAITINIMO ĮSTAIGŲ SERTIFIKAVIMO TAISYKLĖS</vt:lpstr>
      <vt:lpstr>PowerPoint Presentation</vt:lpstr>
      <vt:lpstr>EKOLOGIŠKŲ VIEŠOJO MAITINIMO ĮSTAIGŲ SERTIFIKAVIMO TAISYKLIŲ KEITIMAS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Augustina Trijonytė</dc:creator>
  <cp:lastModifiedBy>Perdirbimas</cp:lastModifiedBy>
  <cp:revision>67</cp:revision>
  <dcterms:created xsi:type="dcterms:W3CDTF">2022-01-14T19:30:51Z</dcterms:created>
  <dcterms:modified xsi:type="dcterms:W3CDTF">2024-05-21T09:51:17Z</dcterms:modified>
</cp:coreProperties>
</file>